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59" r:id="rId2"/>
    <p:sldId id="318" r:id="rId3"/>
    <p:sldId id="319" r:id="rId4"/>
    <p:sldId id="269" r:id="rId5"/>
    <p:sldId id="272" r:id="rId6"/>
    <p:sldId id="261" r:id="rId7"/>
    <p:sldId id="262" r:id="rId8"/>
    <p:sldId id="273" r:id="rId9"/>
    <p:sldId id="307" r:id="rId10"/>
    <p:sldId id="308" r:id="rId11"/>
    <p:sldId id="309" r:id="rId12"/>
    <p:sldId id="264" r:id="rId13"/>
    <p:sldId id="286" r:id="rId14"/>
    <p:sldId id="294" r:id="rId15"/>
    <p:sldId id="295" r:id="rId16"/>
    <p:sldId id="297" r:id="rId17"/>
    <p:sldId id="296" r:id="rId18"/>
    <p:sldId id="320" r:id="rId19"/>
    <p:sldId id="285" r:id="rId20"/>
    <p:sldId id="275" r:id="rId21"/>
    <p:sldId id="276" r:id="rId22"/>
    <p:sldId id="277" r:id="rId23"/>
    <p:sldId id="278" r:id="rId24"/>
    <p:sldId id="279" r:id="rId25"/>
    <p:sldId id="280" r:id="rId26"/>
    <p:sldId id="281" r:id="rId27"/>
    <p:sldId id="282" r:id="rId28"/>
    <p:sldId id="283" r:id="rId29"/>
    <p:sldId id="284" r:id="rId30"/>
    <p:sldId id="321"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22" r:id="rId54"/>
    <p:sldId id="323" r:id="rId55"/>
    <p:sldId id="327" r:id="rId56"/>
    <p:sldId id="324" r:id="rId57"/>
    <p:sldId id="328" r:id="rId58"/>
    <p:sldId id="329" r:id="rId59"/>
    <p:sldId id="330" r:id="rId60"/>
    <p:sldId id="331" r:id="rId61"/>
    <p:sldId id="332" r:id="rId62"/>
    <p:sldId id="333" r:id="rId63"/>
    <p:sldId id="334" r:id="rId64"/>
    <p:sldId id="335" r:id="rId65"/>
    <p:sldId id="337" r:id="rId66"/>
    <p:sldId id="338" r:id="rId67"/>
    <p:sldId id="339" r:id="rId68"/>
    <p:sldId id="340" r:id="rId69"/>
    <p:sldId id="336" r:id="rId70"/>
    <p:sldId id="341" r:id="rId71"/>
    <p:sldId id="325" r:id="rId72"/>
    <p:sldId id="292" r:id="rId73"/>
    <p:sldId id="342" r:id="rId74"/>
    <p:sldId id="291" r:id="rId75"/>
    <p:sldId id="289" r:id="rId76"/>
    <p:sldId id="344" r:id="rId77"/>
    <p:sldId id="288" r:id="rId78"/>
    <p:sldId id="343" r:id="rId79"/>
    <p:sldId id="290" r:id="rId80"/>
    <p:sldId id="266" r:id="rId81"/>
    <p:sldId id="317"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82" d="100"/>
          <a:sy n="82" d="100"/>
        </p:scale>
        <p:origin x="-91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12/14/2011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12/14/2011</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12/14/2011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12/14/2011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12/14/2011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12/14/2011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12/14/2011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12/14/2011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iit.edu/perfect_power/"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59.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40.wmf"/><Relationship Id="rId5" Type="http://schemas.openxmlformats.org/officeDocument/2006/relationships/oleObject" Target="../embeddings/oleObject5.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9.bin"/><Relationship Id="rId4" Type="http://schemas.openxmlformats.org/officeDocument/2006/relationships/image" Target="../media/image43.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4.wmf"/><Relationship Id="rId5" Type="http://schemas.openxmlformats.org/officeDocument/2006/relationships/oleObject" Target="../embeddings/oleObject11.bin"/><Relationship Id="rId4" Type="http://schemas.openxmlformats.org/officeDocument/2006/relationships/image" Target="../media/image43.wmf"/></Relationships>
</file>

<file path=ppt/slides/_rels/slide62.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5.wmf"/><Relationship Id="rId5" Type="http://schemas.openxmlformats.org/officeDocument/2006/relationships/oleObject" Target="../embeddings/oleObject13.bin"/><Relationship Id="rId4" Type="http://schemas.openxmlformats.org/officeDocument/2006/relationships/image" Target="../media/image43.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wmf"/><Relationship Id="rId5" Type="http://schemas.openxmlformats.org/officeDocument/2006/relationships/oleObject" Target="../embeddings/oleObject16.bin"/><Relationship Id="rId4" Type="http://schemas.openxmlformats.org/officeDocument/2006/relationships/image" Target="../media/image47.wmf"/></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a:t>
            </a:r>
            <a:r>
              <a:rPr lang="en-US" smtClean="0"/>
              <a:t>: </a:t>
            </a:r>
            <a:r>
              <a:rPr lang="en-US"/>
              <a:t>Introduction to </a:t>
            </a:r>
            <a:r>
              <a:rPr lang="en-US"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illigrids</a:t>
            </a:r>
            <a:r>
              <a:rPr lang="en-US" dirty="0"/>
              <a:t>, microgrids, and </a:t>
            </a:r>
            <a:r>
              <a:rPr lang="en-US" dirty="0" err="1"/>
              <a:t>nanogrids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1295400"/>
            <a:ext cx="9036050"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4195999"/>
            <a:ext cx="4495800" cy="1754326"/>
          </a:xfrm>
          <a:prstGeom prst="rect">
            <a:avLst/>
          </a:prstGeom>
          <a:noFill/>
        </p:spPr>
        <p:txBody>
          <a:bodyPr wrap="square" rtlCol="0">
            <a:spAutoFit/>
          </a:bodyPr>
          <a:lstStyle/>
          <a:p>
            <a:pPr marL="285750" indent="-285750">
              <a:buFont typeface="Arial" pitchFamily="34" charset="0"/>
              <a:buChar char="•"/>
            </a:pPr>
            <a:r>
              <a:rPr lang="en-US" dirty="0" smtClean="0"/>
              <a:t>Few large generators</a:t>
            </a:r>
          </a:p>
          <a:p>
            <a:pPr marL="285750" indent="-285750">
              <a:buFont typeface="Arial" pitchFamily="34" charset="0"/>
              <a:buChar char="•"/>
            </a:pPr>
            <a:r>
              <a:rPr lang="en-US" dirty="0" smtClean="0"/>
              <a:t>With distributed generation, some small consumers could become producers at some moments (</a:t>
            </a:r>
            <a:r>
              <a:rPr lang="en-US" dirty="0" err="1" smtClean="0"/>
              <a:t>prosumers</a:t>
            </a:r>
            <a:r>
              <a:rPr lang="en-US" dirty="0" smtClean="0"/>
              <a:t>)</a:t>
            </a:r>
          </a:p>
          <a:p>
            <a:pPr marL="285750" indent="-285750">
              <a:buFont typeface="Arial" pitchFamily="34" charset="0"/>
              <a:buChar char="•"/>
            </a:pPr>
            <a:r>
              <a:rPr lang="en-US" dirty="0" smtClean="0"/>
              <a:t>Highly centralized control (traditional paradigm)</a:t>
            </a:r>
            <a:endParaRPr lang="en-US" dirty="0"/>
          </a:p>
        </p:txBody>
      </p:sp>
      <p:sp>
        <p:nvSpPr>
          <p:cNvPr id="6" name="TextBox 5"/>
          <p:cNvSpPr txBox="1"/>
          <p:nvPr/>
        </p:nvSpPr>
        <p:spPr>
          <a:xfrm>
            <a:off x="4602804" y="4184650"/>
            <a:ext cx="4495800" cy="2308324"/>
          </a:xfrm>
          <a:prstGeom prst="rect">
            <a:avLst/>
          </a:prstGeom>
          <a:noFill/>
        </p:spPr>
        <p:txBody>
          <a:bodyPr wrap="square" rtlCol="0">
            <a:spAutoFit/>
          </a:bodyPr>
          <a:lstStyle/>
          <a:p>
            <a:pPr marL="285750" indent="-285750">
              <a:buFont typeface="Arial" pitchFamily="34" charset="0"/>
              <a:buChar char="•"/>
            </a:pPr>
            <a:r>
              <a:rPr lang="en-US" dirty="0" smtClean="0">
                <a:sym typeface="Symbol"/>
              </a:rPr>
              <a:t>Microgrids </a:t>
            </a:r>
            <a:r>
              <a:rPr lang="en-US" dirty="0" smtClean="0"/>
              <a:t>(or</a:t>
            </a:r>
            <a:r>
              <a:rPr lang="en-US" dirty="0" smtClean="0">
                <a:sym typeface="Symbol"/>
              </a:rPr>
              <a:t> </a:t>
            </a:r>
            <a:r>
              <a:rPr lang="en-US" dirty="0">
                <a:sym typeface="Symbol"/>
              </a:rPr>
              <a:t>customer microgrid</a:t>
            </a:r>
            <a:r>
              <a:rPr lang="en-US" dirty="0" smtClean="0"/>
              <a:t>): Independent control nodes. One meter, and one or few points of interconnections</a:t>
            </a:r>
          </a:p>
          <a:p>
            <a:pPr marL="285750" indent="-285750">
              <a:buFont typeface="Arial" pitchFamily="34" charset="0"/>
              <a:buChar char="•"/>
            </a:pPr>
            <a:r>
              <a:rPr lang="en-US" dirty="0" err="1" smtClean="0"/>
              <a:t>Milligrids</a:t>
            </a:r>
            <a:r>
              <a:rPr lang="en-US" dirty="0" smtClean="0"/>
              <a:t> (utility </a:t>
            </a:r>
            <a:r>
              <a:rPr lang="en-US" dirty="0"/>
              <a:t>microgrid</a:t>
            </a:r>
            <a:r>
              <a:rPr lang="en-US" dirty="0" smtClean="0"/>
              <a:t>): Sections of distribution network including generation and loads. Public utility regulation</a:t>
            </a:r>
          </a:p>
          <a:p>
            <a:pPr marL="285750" indent="-285750">
              <a:buFont typeface="Arial" pitchFamily="34" charset="0"/>
              <a:buChar char="•"/>
            </a:pPr>
            <a:r>
              <a:rPr lang="en-US" dirty="0" err="1" smtClean="0"/>
              <a:t>Nanogrids</a:t>
            </a:r>
            <a:r>
              <a:rPr lang="en-US" dirty="0" smtClean="0"/>
              <a:t>: Low </a:t>
            </a:r>
            <a:r>
              <a:rPr lang="en-US" dirty="0"/>
              <a:t>energy </a:t>
            </a:r>
            <a:r>
              <a:rPr lang="en-US" dirty="0" smtClean="0"/>
              <a:t>grids, typically </a:t>
            </a:r>
            <a:r>
              <a:rPr lang="en-US" dirty="0"/>
              <a:t>DC, </a:t>
            </a:r>
            <a:r>
              <a:rPr lang="en-US" dirty="0" smtClean="0"/>
              <a:t> </a:t>
            </a:r>
            <a:r>
              <a:rPr lang="en-US" dirty="0"/>
              <a:t>designed to deliver high </a:t>
            </a:r>
            <a:r>
              <a:rPr lang="en-US" dirty="0" smtClean="0"/>
              <a:t>PQR</a:t>
            </a:r>
            <a:endParaRPr lang="en-US" dirty="0"/>
          </a:p>
        </p:txBody>
      </p:sp>
      <p:sp>
        <p:nvSpPr>
          <p:cNvPr id="7" name="Rectangle 6"/>
          <p:cNvSpPr/>
          <p:nvPr/>
        </p:nvSpPr>
        <p:spPr>
          <a:xfrm>
            <a:off x="457200" y="640080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spTree>
    <p:extLst>
      <p:ext uri="{BB962C8B-B14F-4D97-AF65-F5344CB8AC3E}">
        <p14:creationId xmlns:p14="http://schemas.microsoft.com/office/powerpoint/2010/main" val="1143977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heterogeneous power quality and reliability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491288" cy="43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spTree>
    <p:extLst>
      <p:ext uri="{BB962C8B-B14F-4D97-AF65-F5344CB8AC3E}">
        <p14:creationId xmlns:p14="http://schemas.microsoft.com/office/powerpoint/2010/main" val="2783671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spTree>
    <p:extLst>
      <p:ext uri="{BB962C8B-B14F-4D97-AF65-F5344CB8AC3E}">
        <p14:creationId xmlns:p14="http://schemas.microsoft.com/office/powerpoint/2010/main" val="2413970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a:t>
            </a:r>
            <a:r>
              <a:rPr lang="en-US" dirty="0"/>
              <a:t>c</a:t>
            </a:r>
            <a:r>
              <a:rPr lang="en-US" dirty="0" smtClean="0"/>
              <a:t>omponents</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7177088" cy="424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0600" y="5864423"/>
            <a:ext cx="74676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spTree>
    <p:extLst>
      <p:ext uri="{BB962C8B-B14F-4D97-AF65-F5344CB8AC3E}">
        <p14:creationId xmlns:p14="http://schemas.microsoft.com/office/powerpoint/2010/main" val="879055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generation</a:t>
            </a:r>
            <a:endParaRPr lang="en-US" dirty="0"/>
          </a:p>
        </p:txBody>
      </p:sp>
      <p:sp>
        <p:nvSpPr>
          <p:cNvPr id="3" name="Content Placeholder 2"/>
          <p:cNvSpPr>
            <a:spLocks noGrp="1"/>
          </p:cNvSpPr>
          <p:nvPr>
            <p:ph idx="1"/>
          </p:nvPr>
        </p:nvSpPr>
        <p:spPr/>
        <p:txBody>
          <a:bodyPr/>
          <a:lstStyle/>
          <a:p>
            <a:r>
              <a:rPr lang="en-US" dirty="0" smtClean="0"/>
              <a:t>Combined heat and power systems</a:t>
            </a:r>
          </a:p>
          <a:p>
            <a:r>
              <a:rPr lang="en-US" dirty="0" smtClean="0"/>
              <a:t>Photovoltaic generators</a:t>
            </a:r>
          </a:p>
          <a:p>
            <a:r>
              <a:rPr lang="en-US" dirty="0" smtClean="0"/>
              <a:t>Wind turbines</a:t>
            </a:r>
          </a:p>
          <a:p>
            <a:r>
              <a:rPr lang="en-US" dirty="0" err="1" smtClean="0"/>
              <a:t>Microturbines</a:t>
            </a:r>
            <a:endParaRPr lang="en-US" dirty="0" smtClean="0"/>
          </a:p>
          <a:p>
            <a:r>
              <a:rPr lang="en-US" dirty="0" smtClean="0"/>
              <a:t>Fuel cells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spTree>
    <p:extLst>
      <p:ext uri="{BB962C8B-B14F-4D97-AF65-F5344CB8AC3E}">
        <p14:creationId xmlns:p14="http://schemas.microsoft.com/office/powerpoint/2010/main" val="2124765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Storage</a:t>
            </a:r>
            <a:endParaRPr lang="en-US" dirty="0"/>
          </a:p>
        </p:txBody>
      </p:sp>
      <p:sp>
        <p:nvSpPr>
          <p:cNvPr id="3" name="Content Placeholder 2"/>
          <p:cNvSpPr>
            <a:spLocks noGrp="1"/>
          </p:cNvSpPr>
          <p:nvPr>
            <p:ph idx="1"/>
          </p:nvPr>
        </p:nvSpPr>
        <p:spPr/>
        <p:txBody>
          <a:bodyPr/>
          <a:lstStyle/>
          <a:p>
            <a:r>
              <a:rPr lang="en-US" dirty="0" smtClean="0"/>
              <a:t>Community storage (e.g. batteries, flywheels)</a:t>
            </a:r>
          </a:p>
          <a:p>
            <a:r>
              <a:rPr lang="en-US" dirty="0" smtClean="0"/>
              <a:t>Thermal storage</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spTree>
    <p:extLst>
      <p:ext uri="{BB962C8B-B14F-4D97-AF65-F5344CB8AC3E}">
        <p14:creationId xmlns:p14="http://schemas.microsoft.com/office/powerpoint/2010/main" val="3070291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response</a:t>
            </a:r>
            <a:endParaRPr lang="en-US" dirty="0"/>
          </a:p>
        </p:txBody>
      </p:sp>
      <p:sp>
        <p:nvSpPr>
          <p:cNvPr id="3" name="Content Placeholder 2"/>
          <p:cNvSpPr>
            <a:spLocks noGrp="1"/>
          </p:cNvSpPr>
          <p:nvPr>
            <p:ph idx="1"/>
          </p:nvPr>
        </p:nvSpPr>
        <p:spPr/>
        <p:txBody>
          <a:bodyPr/>
          <a:lstStyle/>
          <a:p>
            <a:r>
              <a:rPr lang="en-US" dirty="0" smtClean="0"/>
              <a:t>Sensitivity to electricity price</a:t>
            </a:r>
          </a:p>
          <a:p>
            <a:r>
              <a:rPr lang="en-US" dirty="0" smtClean="0"/>
              <a:t>Grid support for stressed condition</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spTree>
    <p:extLst>
      <p:ext uri="{BB962C8B-B14F-4D97-AF65-F5344CB8AC3E}">
        <p14:creationId xmlns:p14="http://schemas.microsoft.com/office/powerpoint/2010/main" val="1631179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Interconnection switch</a:t>
            </a:r>
            <a:endParaRPr lang="en-US" dirty="0"/>
          </a:p>
        </p:txBody>
      </p:sp>
      <p:sp>
        <p:nvSpPr>
          <p:cNvPr id="4" name="Content Placeholder 3"/>
          <p:cNvSpPr>
            <a:spLocks noGrp="1"/>
          </p:cNvSpPr>
          <p:nvPr>
            <p:ph sz="half" idx="1"/>
          </p:nvPr>
        </p:nvSpPr>
        <p:spPr/>
        <p:txBody>
          <a:bodyPr/>
          <a:lstStyle/>
          <a:p>
            <a:r>
              <a:rPr lang="en-US" dirty="0" smtClean="0"/>
              <a:t>Consolidated power switching protective relay metering and communications</a:t>
            </a:r>
          </a:p>
          <a:p>
            <a:r>
              <a:rPr lang="en-US" dirty="0" smtClean="0"/>
              <a:t>Either circuit breaker or semiconductor-based static switches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981200"/>
            <a:ext cx="4694541" cy="3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490260" y="5334000"/>
            <a:ext cx="4348940" cy="461665"/>
          </a:xfrm>
          <a:prstGeom prst="rect">
            <a:avLst/>
          </a:prstGeom>
        </p:spPr>
        <p:txBody>
          <a:bodyPr wrap="square">
            <a:spAutoFit/>
          </a:bodyPr>
          <a:lstStyle/>
          <a:p>
            <a:r>
              <a:rPr lang="en-US" sz="1200" dirty="0"/>
              <a:t>B. </a:t>
            </a:r>
            <a:r>
              <a:rPr lang="en-US" sz="1200" dirty="0" err="1"/>
              <a:t>Kroposki</a:t>
            </a:r>
            <a:r>
              <a:rPr lang="en-US" sz="12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0B7F4CC6-FBC2-401F-B47B-6E15E8F7CDF0}" type="slidenum">
              <a:rPr lang="en-US" smtClean="0"/>
              <a:pPr>
                <a:defRPr/>
              </a:pPr>
              <a:t>17</a:t>
            </a:fld>
            <a:endParaRPr lang="en-US"/>
          </a:p>
        </p:txBody>
      </p:sp>
    </p:spTree>
    <p:extLst>
      <p:ext uri="{BB962C8B-B14F-4D97-AF65-F5344CB8AC3E}">
        <p14:creationId xmlns:p14="http://schemas.microsoft.com/office/powerpoint/2010/main" val="169588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Micro-Grid Configurations</a:t>
            </a:r>
          </a:p>
        </p:txBody>
      </p:sp>
      <p:sp>
        <p:nvSpPr>
          <p:cNvPr id="5" name="Content Placeholder 4"/>
          <p:cNvSpPr>
            <a:spLocks noGrp="1"/>
          </p:cNvSpPr>
          <p:nvPr>
            <p:ph sz="half"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20186707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topologies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477000" cy="459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6200001"/>
            <a:ext cx="7543800" cy="276999"/>
          </a:xfrm>
          <a:prstGeom prst="rect">
            <a:avLst/>
          </a:prstGeom>
        </p:spPr>
        <p:txBody>
          <a:bodyPr wrap="square">
            <a:spAutoFit/>
          </a:bodyPr>
          <a:lstStyle/>
          <a:p>
            <a:r>
              <a:rPr lang="en-US" sz="1200" dirty="0"/>
              <a:t>J. </a:t>
            </a:r>
            <a:r>
              <a:rPr lang="en-US" sz="1200" dirty="0" err="1"/>
              <a:t>Driesen</a:t>
            </a:r>
            <a:r>
              <a:rPr lang="en-US" sz="1200" dirty="0"/>
              <a:t> et al, “Design for distributed energy resources,”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19</a:t>
            </a:fld>
            <a:endParaRPr lang="en-US"/>
          </a:p>
        </p:txBody>
      </p:sp>
    </p:spTree>
    <p:extLst>
      <p:ext uri="{BB962C8B-B14F-4D97-AF65-F5344CB8AC3E}">
        <p14:creationId xmlns:p14="http://schemas.microsoft.com/office/powerpoint/2010/main" val="3271900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Existing Micro-Girds</a:t>
            </a:r>
          </a:p>
          <a:p>
            <a:endParaRPr lang="en-US" dirty="0"/>
          </a:p>
          <a:p>
            <a:r>
              <a:rPr lang="en-US" dirty="0" smtClean="0"/>
              <a:t>Part 4: Micro-Grid Control</a:t>
            </a:r>
            <a:endParaRPr lang="en-US" dirty="0"/>
          </a:p>
        </p:txBody>
      </p:sp>
    </p:spTree>
    <p:extLst>
      <p:ext uri="{BB962C8B-B14F-4D97-AF65-F5344CB8AC3E}">
        <p14:creationId xmlns:p14="http://schemas.microsoft.com/office/powerpoint/2010/main" val="270354598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Microgrids typical topologies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629535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20</a:t>
            </a:fld>
            <a:endParaRPr lang="en-US"/>
          </a:p>
        </p:txBody>
      </p:sp>
    </p:spTree>
    <p:extLst>
      <p:ext uri="{BB962C8B-B14F-4D97-AF65-F5344CB8AC3E}">
        <p14:creationId xmlns:p14="http://schemas.microsoft.com/office/powerpoint/2010/main" val="977649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electric power system (EPS) island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68655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21</a:t>
            </a:fld>
            <a:endParaRPr lang="en-US"/>
          </a:p>
        </p:txBody>
      </p:sp>
    </p:spTree>
    <p:extLst>
      <p:ext uri="{BB962C8B-B14F-4D97-AF65-F5344CB8AC3E}">
        <p14:creationId xmlns:p14="http://schemas.microsoft.com/office/powerpoint/2010/main" val="218663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1905000"/>
            <a:ext cx="654685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22</a:t>
            </a:fld>
            <a:endParaRPr lang="en-US"/>
          </a:p>
        </p:txBody>
      </p:sp>
    </p:spTree>
    <p:extLst>
      <p:ext uri="{BB962C8B-B14F-4D97-AF65-F5344CB8AC3E}">
        <p14:creationId xmlns:p14="http://schemas.microsoft.com/office/powerpoint/2010/main" val="4104402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625475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spTree>
    <p:extLst>
      <p:ext uri="{BB962C8B-B14F-4D97-AF65-F5344CB8AC3E}">
        <p14:creationId xmlns:p14="http://schemas.microsoft.com/office/powerpoint/2010/main" val="3317250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1981200"/>
            <a:ext cx="64262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Tree>
    <p:extLst>
      <p:ext uri="{BB962C8B-B14F-4D97-AF65-F5344CB8AC3E}">
        <p14:creationId xmlns:p14="http://schemas.microsoft.com/office/powerpoint/2010/main" val="2794175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72" y="1905000"/>
            <a:ext cx="6426200" cy="44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25</a:t>
            </a:fld>
            <a:endParaRPr lang="en-US"/>
          </a:p>
        </p:txBody>
      </p:sp>
    </p:spTree>
    <p:extLst>
      <p:ext uri="{BB962C8B-B14F-4D97-AF65-F5344CB8AC3E}">
        <p14:creationId xmlns:p14="http://schemas.microsoft.com/office/powerpoint/2010/main" val="4216684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447800"/>
            <a:ext cx="65024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26</a:t>
            </a:fld>
            <a:endParaRPr lang="en-US"/>
          </a:p>
        </p:txBody>
      </p:sp>
    </p:spTree>
    <p:extLst>
      <p:ext uri="{BB962C8B-B14F-4D97-AF65-F5344CB8AC3E}">
        <p14:creationId xmlns:p14="http://schemas.microsoft.com/office/powerpoint/2010/main" val="2362766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371600"/>
            <a:ext cx="677545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Tree>
    <p:extLst>
      <p:ext uri="{BB962C8B-B14F-4D97-AF65-F5344CB8AC3E}">
        <p14:creationId xmlns:p14="http://schemas.microsoft.com/office/powerpoint/2010/main" val="3581803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exchange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75" y="1676400"/>
            <a:ext cx="652145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spTree>
    <p:extLst>
      <p:ext uri="{BB962C8B-B14F-4D97-AF65-F5344CB8AC3E}">
        <p14:creationId xmlns:p14="http://schemas.microsoft.com/office/powerpoint/2010/main" val="34988788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91189"/>
            <a:ext cx="6305550" cy="475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Tree>
    <p:extLst>
      <p:ext uri="{BB962C8B-B14F-4D97-AF65-F5344CB8AC3E}">
        <p14:creationId xmlns:p14="http://schemas.microsoft.com/office/powerpoint/2010/main" val="2646807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Micro-Grid Overview</a:t>
            </a:r>
          </a:p>
        </p:txBody>
      </p:sp>
      <p:sp>
        <p:nvSpPr>
          <p:cNvPr id="5" name="Content Placeholder 4"/>
          <p:cNvSpPr>
            <a:spLocks noGrp="1"/>
          </p:cNvSpPr>
          <p:nvPr>
            <p:ph sz="half"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49804602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Micro-Girds</a:t>
            </a:r>
          </a:p>
        </p:txBody>
      </p:sp>
      <p:sp>
        <p:nvSpPr>
          <p:cNvPr id="5" name="Content Placeholder 4"/>
          <p:cNvSpPr>
            <a:spLocks noGrp="1"/>
          </p:cNvSpPr>
          <p:nvPr>
            <p:ph sz="half" idx="1"/>
          </p:nvPr>
        </p:nvSpPr>
        <p:spPr/>
        <p:txBody>
          <a:bodyPr>
            <a:normAutofit/>
          </a:bodyPr>
          <a:lstStyle/>
          <a:p>
            <a:r>
              <a:rPr lang="en-US" dirty="0" smtClean="0"/>
              <a:t>United States</a:t>
            </a:r>
          </a:p>
          <a:p>
            <a:r>
              <a:rPr lang="en-US" dirty="0" smtClean="0"/>
              <a:t>Europe</a:t>
            </a:r>
          </a:p>
          <a:p>
            <a:r>
              <a:rPr lang="en-US" dirty="0" smtClean="0"/>
              <a:t>Japan</a:t>
            </a:r>
          </a:p>
          <a:p>
            <a:r>
              <a:rPr lang="en-US" dirty="0" smtClean="0"/>
              <a:t>Canada</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microgrid implementations</a:t>
            </a:r>
            <a:endParaRPr lang="en-US" dirty="0"/>
          </a:p>
        </p:txBody>
      </p:sp>
      <p:sp>
        <p:nvSpPr>
          <p:cNvPr id="3" name="Content Placeholder 2"/>
          <p:cNvSpPr>
            <a:spLocks noGrp="1"/>
          </p:cNvSpPr>
          <p:nvPr>
            <p:ph idx="1"/>
          </p:nvPr>
        </p:nvSpPr>
        <p:spPr/>
        <p:txBody>
          <a:bodyPr>
            <a:normAutofit/>
          </a:bodyPr>
          <a:lstStyle/>
          <a:p>
            <a:r>
              <a:rPr lang="en-US" dirty="0" smtClean="0"/>
              <a:t>USA:</a:t>
            </a:r>
          </a:p>
          <a:p>
            <a:pPr lvl="1"/>
            <a:r>
              <a:rPr lang="en-US" dirty="0" smtClean="0"/>
              <a:t>AEP </a:t>
            </a:r>
            <a:r>
              <a:rPr lang="en-US" dirty="0"/>
              <a:t>/ CERTS microgrid test bed</a:t>
            </a:r>
          </a:p>
          <a:p>
            <a:pPr lvl="1"/>
            <a:r>
              <a:rPr lang="en-US" dirty="0" smtClean="0"/>
              <a:t>Perfect power at the Illinois Institute of Technology</a:t>
            </a:r>
          </a:p>
          <a:p>
            <a:pPr lvl="1"/>
            <a:r>
              <a:rPr lang="en-US" dirty="0"/>
              <a:t>Santa Rita </a:t>
            </a:r>
            <a:r>
              <a:rPr lang="en-US" dirty="0" smtClean="0"/>
              <a:t>Jail, California</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spTree>
    <p:extLst>
      <p:ext uri="{BB962C8B-B14F-4D97-AF65-F5344CB8AC3E}">
        <p14:creationId xmlns:p14="http://schemas.microsoft.com/office/powerpoint/2010/main" val="2358191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p:txBody>
          <a:bodyPr>
            <a:normAutofit/>
          </a:bodyPr>
          <a:lstStyle/>
          <a:p>
            <a:r>
              <a:rPr lang="en-US" dirty="0" smtClean="0"/>
              <a:t>Tested islanding and resynchronization</a:t>
            </a:r>
          </a:p>
          <a:p>
            <a:r>
              <a:rPr lang="en-US" dirty="0" smtClean="0"/>
              <a:t>Electrical </a:t>
            </a:r>
            <a:r>
              <a:rPr lang="en-US" dirty="0"/>
              <a:t>protection </a:t>
            </a:r>
            <a:r>
              <a:rPr lang="en-US" dirty="0" smtClean="0"/>
              <a:t>system distinguished </a:t>
            </a:r>
            <a:r>
              <a:rPr lang="en-US" dirty="0"/>
              <a:t>between normal and faulted </a:t>
            </a:r>
            <a:r>
              <a:rPr lang="en-US" dirty="0" smtClean="0"/>
              <a:t>operation</a:t>
            </a:r>
          </a:p>
          <a:p>
            <a:r>
              <a:rPr lang="en-US" dirty="0" smtClean="0"/>
              <a:t>Controls robust under motor </a:t>
            </a:r>
            <a:r>
              <a:rPr lang="en-US" dirty="0"/>
              <a:t>starts and high impedance faults.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76400"/>
            <a:ext cx="4038600" cy="448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4800" y="6397823"/>
            <a:ext cx="8580747" cy="307777"/>
          </a:xfrm>
          <a:prstGeom prst="rect">
            <a:avLst/>
          </a:prstGeom>
        </p:spPr>
        <p:txBody>
          <a:bodyPr wrap="none">
            <a:spAutoFit/>
          </a:bodyPr>
          <a:lstStyle/>
          <a:p>
            <a:r>
              <a:rPr lang="en-US" sz="1400" dirty="0"/>
              <a:t>R. H. </a:t>
            </a:r>
            <a:r>
              <a:rPr lang="en-US" sz="1400" dirty="0" err="1" smtClean="0"/>
              <a:t>Lasseter</a:t>
            </a:r>
            <a:r>
              <a:rPr lang="en-US" sz="1400" dirty="0"/>
              <a:t> et al, “CERTS Microgrid Laboratory Test Bed,” Submitted to IEEE Transactions on Power </a:t>
            </a:r>
            <a:r>
              <a:rPr lang="en-US" sz="1400" dirty="0" smtClean="0"/>
              <a:t>Delivery, 2010</a:t>
            </a:r>
            <a:endParaRPr lang="en-US" sz="1400" dirty="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32</a:t>
            </a:fld>
            <a:endParaRPr lang="en-US"/>
          </a:p>
        </p:txBody>
      </p:sp>
    </p:spTree>
    <p:extLst>
      <p:ext uri="{BB962C8B-B14F-4D97-AF65-F5344CB8AC3E}">
        <p14:creationId xmlns:p14="http://schemas.microsoft.com/office/powerpoint/2010/main" val="5654429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5257800" cy="348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33</a:t>
            </a:fld>
            <a:endParaRPr lang="en-US"/>
          </a:p>
        </p:txBody>
      </p:sp>
    </p:spTree>
    <p:extLst>
      <p:ext uri="{BB962C8B-B14F-4D97-AF65-F5344CB8AC3E}">
        <p14:creationId xmlns:p14="http://schemas.microsoft.com/office/powerpoint/2010/main" val="13707652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sp>
        <p:nvSpPr>
          <p:cNvPr id="6" name="Rectangle 5"/>
          <p:cNvSpPr/>
          <p:nvPr/>
        </p:nvSpPr>
        <p:spPr>
          <a:xfrm>
            <a:off x="457200" y="6059269"/>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et al, “CERTS </a:t>
            </a:r>
            <a:r>
              <a:rPr lang="en-US" sz="1600" dirty="0" err="1"/>
              <a:t>Micorgrid</a:t>
            </a:r>
            <a:r>
              <a:rPr lang="en-US" sz="1600" dirty="0"/>
              <a:t> Laboratory Test </a:t>
            </a:r>
            <a:r>
              <a:rPr lang="en-US" sz="1600" dirty="0" smtClean="0"/>
              <a:t>Bed,” </a:t>
            </a:r>
            <a:r>
              <a:rPr lang="en-US" sz="1600" dirty="0"/>
              <a:t>California Energy Commission, Public Interest Energy Research Program. CEC-500-2008-XXX</a:t>
            </a:r>
          </a:p>
        </p:txBody>
      </p:sp>
      <p:sp>
        <p:nvSpPr>
          <p:cNvPr id="7" name="Slide Number Placeholder 6"/>
          <p:cNvSpPr>
            <a:spLocks noGrp="1"/>
          </p:cNvSpPr>
          <p:nvPr>
            <p:ph type="sldNum" sz="quarter" idx="12"/>
          </p:nvPr>
        </p:nvSpPr>
        <p:spPr/>
        <p:txBody>
          <a:bodyPr/>
          <a:lstStyle/>
          <a:p>
            <a:pPr>
              <a:defRPr/>
            </a:pPr>
            <a:fld id="{0B7F4CC6-FBC2-401F-B47B-6E15E8F7CDF0}" type="slidenum">
              <a:rPr lang="en-US" smtClean="0"/>
              <a:pPr>
                <a:defRPr/>
              </a:pPr>
              <a:t>34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76400"/>
            <a:ext cx="5104423"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4821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3" name="Content Placeholder 2"/>
          <p:cNvSpPr>
            <a:spLocks noGrp="1"/>
          </p:cNvSpPr>
          <p:nvPr>
            <p:ph sz="half"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62484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7200" y="6197025"/>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et al, “CERTS </a:t>
            </a:r>
            <a:r>
              <a:rPr lang="en-US" sz="1600" dirty="0" err="1"/>
              <a:t>Micorgrid</a:t>
            </a:r>
            <a:r>
              <a:rPr lang="en-US" sz="1600" dirty="0"/>
              <a:t> Laboratory Test </a:t>
            </a:r>
            <a:r>
              <a:rPr lang="en-US" sz="1600" dirty="0" smtClean="0"/>
              <a:t>Bed,” </a:t>
            </a:r>
            <a:r>
              <a:rPr lang="en-US" sz="1600" dirty="0"/>
              <a:t>California Energy Commission, Public Interest Energy Research Program. CEC-500-2008-XXX</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35</a:t>
            </a:fld>
            <a:endParaRPr lang="en-US"/>
          </a:p>
        </p:txBody>
      </p:sp>
    </p:spTree>
    <p:extLst>
      <p:ext uri="{BB962C8B-B14F-4D97-AF65-F5344CB8AC3E}">
        <p14:creationId xmlns:p14="http://schemas.microsoft.com/office/powerpoint/2010/main" val="6967657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Illinois Institute of Technology, USA</a:t>
            </a:r>
          </a:p>
        </p:txBody>
      </p:sp>
      <p:sp>
        <p:nvSpPr>
          <p:cNvPr id="3" name="Content Placeholder 2"/>
          <p:cNvSpPr>
            <a:spLocks noGrp="1"/>
          </p:cNvSpPr>
          <p:nvPr>
            <p:ph sz="half" idx="1"/>
          </p:nvPr>
        </p:nvSpPr>
        <p:spPr>
          <a:xfrm>
            <a:off x="457200" y="1600200"/>
            <a:ext cx="3124200" cy="4525963"/>
          </a:xfrm>
        </p:spPr>
        <p:txBody>
          <a:bodyPr>
            <a:normAutofit fontScale="85000" lnSpcReduction="20000"/>
          </a:bodyPr>
          <a:lstStyle/>
          <a:p>
            <a:r>
              <a:rPr lang="en-US" dirty="0" smtClean="0"/>
              <a:t>Seven </a:t>
            </a:r>
            <a:r>
              <a:rPr lang="en-US" dirty="0"/>
              <a:t>loops (colored lines</a:t>
            </a:r>
            <a:r>
              <a:rPr lang="en-US" dirty="0" smtClean="0"/>
              <a:t>)</a:t>
            </a:r>
          </a:p>
          <a:p>
            <a:r>
              <a:rPr lang="en-US" dirty="0"/>
              <a:t>S</a:t>
            </a:r>
            <a:r>
              <a:rPr lang="en-US" dirty="0" smtClean="0"/>
              <a:t>witches </a:t>
            </a:r>
            <a:r>
              <a:rPr lang="en-US" dirty="0"/>
              <a:t>(small white boxes) to control the flow of </a:t>
            </a:r>
            <a:r>
              <a:rPr lang="en-US" dirty="0" smtClean="0"/>
              <a:t>electricity</a:t>
            </a:r>
          </a:p>
          <a:p>
            <a:r>
              <a:rPr lang="en-US" dirty="0" smtClean="0"/>
              <a:t>In </a:t>
            </a:r>
            <a:r>
              <a:rPr lang="en-US" dirty="0"/>
              <a:t>case of </a:t>
            </a:r>
            <a:r>
              <a:rPr lang="en-US" dirty="0" smtClean="0"/>
              <a:t>outage, Switches </a:t>
            </a:r>
            <a:r>
              <a:rPr lang="en-US" dirty="0"/>
              <a:t>will automatically reroute power </a:t>
            </a:r>
            <a:r>
              <a:rPr lang="en-US" dirty="0" smtClean="0"/>
              <a:t>ensuring power delivery to other buildings</a:t>
            </a:r>
          </a:p>
          <a:p>
            <a:r>
              <a:rPr lang="en-US" dirty="0" smtClean="0"/>
              <a:t>IIT </a:t>
            </a:r>
            <a:r>
              <a:rPr lang="en-US" dirty="0"/>
              <a:t>engineers will be able to find the cause of the outage immediately and restore power much more quickly</a:t>
            </a:r>
          </a:p>
        </p:txBody>
      </p:sp>
      <p:sp>
        <p:nvSpPr>
          <p:cNvPr id="4" name="Content Placeholder 3"/>
          <p:cNvSpPr>
            <a:spLocks noGrp="1"/>
          </p:cNvSpPr>
          <p:nvPr>
            <p:ph sz="half" idx="2"/>
          </p:nvPr>
        </p:nvSpPr>
        <p:spPr/>
        <p:txBody>
          <a:bodyPr>
            <a:normAutofit fontScale="85000" lnSpcReduction="20000"/>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36</a:t>
            </a:fld>
            <a:endParaRPr lang="en-US"/>
          </a:p>
        </p:txBody>
      </p:sp>
      <p:sp>
        <p:nvSpPr>
          <p:cNvPr id="6" name="Rectangle 5"/>
          <p:cNvSpPr/>
          <p:nvPr/>
        </p:nvSpPr>
        <p:spPr>
          <a:xfrm>
            <a:off x="990600" y="6324600"/>
            <a:ext cx="3580019" cy="369332"/>
          </a:xfrm>
          <a:prstGeom prst="rect">
            <a:avLst/>
          </a:prstGeom>
        </p:spPr>
        <p:txBody>
          <a:bodyPr wrap="none">
            <a:spAutoFit/>
          </a:bodyPr>
          <a:lstStyle/>
          <a:p>
            <a:r>
              <a:rPr lang="en-US" dirty="0">
                <a:hlinkClick r:id="rId2"/>
              </a:rPr>
              <a:t>http://www.iit.edu/perfect_power</a:t>
            </a:r>
            <a:r>
              <a:rPr lang="en-US" dirty="0" smtClean="0">
                <a:hlinkClick r:id="rId2"/>
              </a:rPr>
              <a:t>/</a:t>
            </a:r>
            <a:r>
              <a:rPr lang="en-US" dirty="0" smtClean="0"/>
              <a:t> </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600200"/>
            <a:ext cx="5365460" cy="4019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8038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Illinois Institute of Technology, USA</a:t>
            </a:r>
            <a:endParaRPr lang="en-US" dirty="0"/>
          </a:p>
        </p:txBody>
      </p:sp>
      <p:sp>
        <p:nvSpPr>
          <p:cNvPr id="3" name="Content Placeholder 2"/>
          <p:cNvSpPr>
            <a:spLocks noGrp="1"/>
          </p:cNvSpPr>
          <p:nvPr>
            <p:ph sz="half" idx="1"/>
          </p:nvPr>
        </p:nvSpPr>
        <p:spPr>
          <a:xfrm>
            <a:off x="304800" y="1600200"/>
            <a:ext cx="3200400" cy="4525963"/>
          </a:xfrm>
        </p:spPr>
        <p:txBody>
          <a:bodyPr/>
          <a:lstStyle/>
          <a:p>
            <a:r>
              <a:rPr lang="en-US" dirty="0" smtClean="0"/>
              <a:t>50% peak demand </a:t>
            </a:r>
            <a:r>
              <a:rPr lang="en-US" dirty="0" err="1" smtClean="0"/>
              <a:t>reductuib</a:t>
            </a:r>
            <a:endParaRPr lang="en-US" dirty="0" smtClean="0"/>
          </a:p>
          <a:p>
            <a:r>
              <a:rPr lang="en-US" dirty="0" smtClean="0"/>
              <a:t>20% permanent demand reduction</a:t>
            </a:r>
          </a:p>
          <a:p>
            <a:r>
              <a:rPr lang="en-US" dirty="0" smtClean="0"/>
              <a:t>Cost avoidance and savings in outage cost</a:t>
            </a:r>
          </a:p>
          <a:p>
            <a:r>
              <a:rPr lang="en-US" dirty="0" smtClean="0"/>
              <a:t>Deferral of planned substations</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37</a:t>
            </a:fld>
            <a:endParaRPr lang="en-US"/>
          </a:p>
        </p:txBody>
      </p:sp>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689"/>
          <a:stretch/>
        </p:blipFill>
        <p:spPr bwMode="auto">
          <a:xfrm>
            <a:off x="3463474" y="2057400"/>
            <a:ext cx="5680526" cy="36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76561" y="6267231"/>
            <a:ext cx="7800639" cy="523220"/>
          </a:xfrm>
          <a:prstGeom prst="rect">
            <a:avLst/>
          </a:prstGeom>
          <a:noFill/>
        </p:spPr>
        <p:txBody>
          <a:bodyPr wrap="square" rtlCol="0">
            <a:spAutoFit/>
          </a:bodyPr>
          <a:lstStyle/>
          <a:p>
            <a:r>
              <a:rPr lang="en-US" sz="1400" dirty="0" smtClean="0"/>
              <a:t>M. </a:t>
            </a:r>
            <a:r>
              <a:rPr lang="en-US" sz="1400" dirty="0" err="1" smtClean="0"/>
              <a:t>Shahidehpour</a:t>
            </a:r>
            <a:r>
              <a:rPr lang="en-US" sz="1400" dirty="0" smtClean="0"/>
              <a:t>, “Microgrid – a new hub in energy infrastructure,” </a:t>
            </a:r>
            <a:r>
              <a:rPr lang="en-US" sz="1400" dirty="0" err="1" smtClean="0"/>
              <a:t>Cigre</a:t>
            </a:r>
            <a:r>
              <a:rPr lang="en-US" sz="1400" dirty="0" smtClean="0"/>
              <a:t> 2011 Bologna Symposium, September 2011</a:t>
            </a:r>
            <a:endParaRPr lang="en-US" sz="1400" dirty="0"/>
          </a:p>
        </p:txBody>
      </p:sp>
    </p:spTree>
    <p:extLst>
      <p:ext uri="{BB962C8B-B14F-4D97-AF65-F5344CB8AC3E}">
        <p14:creationId xmlns:p14="http://schemas.microsoft.com/office/powerpoint/2010/main" val="4249934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Santa Rita Jail, California</a:t>
            </a:r>
            <a:endParaRPr lang="en-US" dirty="0"/>
          </a:p>
        </p:txBody>
      </p:sp>
      <p:sp>
        <p:nvSpPr>
          <p:cNvPr id="3" name="Content Placeholder 2"/>
          <p:cNvSpPr>
            <a:spLocks noGrp="1"/>
          </p:cNvSpPr>
          <p:nvPr>
            <p:ph idx="1"/>
          </p:nvPr>
        </p:nvSpPr>
        <p:spPr/>
        <p:txBody>
          <a:bodyPr>
            <a:normAutofit/>
          </a:bodyPr>
          <a:lstStyle/>
          <a:p>
            <a:r>
              <a:rPr lang="en-US" dirty="0"/>
              <a:t>1.2 MW rooftop photovoltaic system installed in 2001 </a:t>
            </a:r>
            <a:endParaRPr lang="en-US" dirty="0" smtClean="0"/>
          </a:p>
          <a:p>
            <a:r>
              <a:rPr lang="en-US" dirty="0" smtClean="0"/>
              <a:t>1 </a:t>
            </a:r>
            <a:r>
              <a:rPr lang="en-US" dirty="0"/>
              <a:t>MW molten carbonate </a:t>
            </a:r>
            <a:r>
              <a:rPr lang="en-US" dirty="0" smtClean="0"/>
              <a:t>fuel cell installed </a:t>
            </a:r>
            <a:r>
              <a:rPr lang="en-US" dirty="0"/>
              <a:t>in 2006. </a:t>
            </a:r>
            <a:r>
              <a:rPr lang="en-US" dirty="0" smtClean="0"/>
              <a:t>Combined </a:t>
            </a:r>
            <a:r>
              <a:rPr lang="en-US" dirty="0"/>
              <a:t>heat and power (CHP) </a:t>
            </a:r>
            <a:r>
              <a:rPr lang="en-US" dirty="0" smtClean="0"/>
              <a:t>operation </a:t>
            </a:r>
          </a:p>
          <a:p>
            <a:r>
              <a:rPr lang="en-US" dirty="0" smtClean="0"/>
              <a:t>Peak </a:t>
            </a:r>
            <a:r>
              <a:rPr lang="en-US" dirty="0"/>
              <a:t>demand in the jail is approximately 3 MW. </a:t>
            </a:r>
            <a:endParaRPr lang="en-US" dirty="0" smtClean="0"/>
          </a:p>
          <a:p>
            <a:r>
              <a:rPr lang="en-US" dirty="0" smtClean="0"/>
              <a:t>Proposed addition: </a:t>
            </a:r>
          </a:p>
          <a:p>
            <a:pPr lvl="1"/>
            <a:r>
              <a:rPr lang="en-US" dirty="0" smtClean="0"/>
              <a:t>2 MW / </a:t>
            </a:r>
            <a:r>
              <a:rPr lang="en-US" dirty="0"/>
              <a:t>12 </a:t>
            </a:r>
            <a:r>
              <a:rPr lang="en-US" dirty="0" err="1"/>
              <a:t>MWh</a:t>
            </a:r>
            <a:r>
              <a:rPr lang="en-US" dirty="0" smtClean="0"/>
              <a:t> </a:t>
            </a:r>
            <a:r>
              <a:rPr lang="en-US" dirty="0"/>
              <a:t>of </a:t>
            </a:r>
            <a:r>
              <a:rPr lang="en-US" dirty="0" err="1"/>
              <a:t>NaS</a:t>
            </a:r>
            <a:r>
              <a:rPr lang="en-US" dirty="0"/>
              <a:t> </a:t>
            </a:r>
            <a:r>
              <a:rPr lang="en-US" dirty="0" smtClean="0"/>
              <a:t>batteries</a:t>
            </a:r>
          </a:p>
          <a:p>
            <a:pPr lvl="1"/>
            <a:r>
              <a:rPr lang="en-US" dirty="0"/>
              <a:t>wind capacity </a:t>
            </a:r>
            <a:endParaRPr lang="en-US" dirty="0" smtClean="0"/>
          </a:p>
          <a:p>
            <a:pPr lvl="1"/>
            <a:r>
              <a:rPr lang="en-US" dirty="0" smtClean="0"/>
              <a:t>concentrating </a:t>
            </a:r>
            <a:r>
              <a:rPr lang="en-US" dirty="0"/>
              <a:t>solar thermal system</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38</a:t>
            </a:fld>
            <a:endParaRPr lang="en-US"/>
          </a:p>
        </p:txBody>
      </p:sp>
      <p:sp>
        <p:nvSpPr>
          <p:cNvPr id="6" name="TextBox 5"/>
          <p:cNvSpPr txBox="1"/>
          <p:nvPr/>
        </p:nvSpPr>
        <p:spPr>
          <a:xfrm>
            <a:off x="762001" y="6106180"/>
            <a:ext cx="6934199" cy="523220"/>
          </a:xfrm>
          <a:prstGeom prst="rect">
            <a:avLst/>
          </a:prstGeom>
          <a:noFill/>
        </p:spPr>
        <p:txBody>
          <a:bodyPr wrap="square" rtlCol="0">
            <a:spAutoFit/>
          </a:bodyPr>
          <a:lstStyle/>
          <a:p>
            <a:r>
              <a:rPr lang="en-US" sz="1400" dirty="0"/>
              <a:t>C. </a:t>
            </a:r>
            <a:r>
              <a:rPr lang="en-US" sz="1400" dirty="0" err="1"/>
              <a:t>Marnay</a:t>
            </a:r>
            <a:r>
              <a:rPr lang="en-US" sz="1400" dirty="0"/>
              <a:t> et al, “A Green Prison: Santa Rita Jail Creeps Towards Zero Net Energy (ZNE),” ECEEE 2011 Summer </a:t>
            </a:r>
            <a:r>
              <a:rPr lang="en-US" sz="1400" dirty="0" smtClean="0"/>
              <a:t>Study France, June 2011</a:t>
            </a:r>
            <a:endParaRPr lang="en-US" sz="1400" dirty="0"/>
          </a:p>
        </p:txBody>
      </p:sp>
    </p:spTree>
    <p:extLst>
      <p:ext uri="{BB962C8B-B14F-4D97-AF65-F5344CB8AC3E}">
        <p14:creationId xmlns:p14="http://schemas.microsoft.com/office/powerpoint/2010/main" val="1229483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microgrid </a:t>
            </a:r>
            <a:r>
              <a:rPr lang="en-US" dirty="0" smtClean="0"/>
              <a:t>implementations (…cont’d 1)</a:t>
            </a:r>
            <a:endParaRPr lang="en-US" dirty="0"/>
          </a:p>
        </p:txBody>
      </p:sp>
      <p:sp>
        <p:nvSpPr>
          <p:cNvPr id="3" name="Content Placeholder 2"/>
          <p:cNvSpPr>
            <a:spLocks noGrp="1"/>
          </p:cNvSpPr>
          <p:nvPr>
            <p:ph idx="1"/>
          </p:nvPr>
        </p:nvSpPr>
        <p:spPr/>
        <p:txBody>
          <a:bodyPr>
            <a:normAutofit/>
          </a:bodyPr>
          <a:lstStyle/>
          <a:p>
            <a:r>
              <a:rPr lang="en-US" dirty="0"/>
              <a:t>Europe:</a:t>
            </a:r>
          </a:p>
          <a:p>
            <a:pPr lvl="1"/>
            <a:r>
              <a:rPr lang="en-US" dirty="0"/>
              <a:t>Lab microgrid at NTUA, Greece</a:t>
            </a:r>
          </a:p>
          <a:p>
            <a:pPr lvl="1"/>
            <a:r>
              <a:rPr lang="en-US" dirty="0" err="1" smtClean="0"/>
              <a:t>Kythnos</a:t>
            </a:r>
            <a:r>
              <a:rPr lang="en-US" dirty="0" smtClean="0"/>
              <a:t> island, Greece</a:t>
            </a:r>
          </a:p>
          <a:p>
            <a:pPr lvl="1"/>
            <a:r>
              <a:rPr lang="en-US" dirty="0"/>
              <a:t>MVV </a:t>
            </a:r>
            <a:r>
              <a:rPr lang="en-US" dirty="0" err="1" smtClean="0"/>
              <a:t>Energie</a:t>
            </a:r>
            <a:r>
              <a:rPr lang="en-US" dirty="0" smtClean="0"/>
              <a:t> Residential </a:t>
            </a:r>
            <a:r>
              <a:rPr lang="en-US" dirty="0"/>
              <a:t>demonstration </a:t>
            </a:r>
            <a:r>
              <a:rPr lang="en-US" dirty="0" smtClean="0"/>
              <a:t>, </a:t>
            </a:r>
            <a:r>
              <a:rPr lang="en-US" dirty="0"/>
              <a:t>Germany</a:t>
            </a:r>
          </a:p>
          <a:p>
            <a:pPr lvl="1"/>
            <a:r>
              <a:rPr lang="en-US" dirty="0" err="1"/>
              <a:t>Bronsbergen</a:t>
            </a:r>
            <a:r>
              <a:rPr lang="en-US" dirty="0"/>
              <a:t> Holiday Park</a:t>
            </a:r>
            <a:r>
              <a:rPr lang="en-US" dirty="0" smtClean="0"/>
              <a:t>, </a:t>
            </a:r>
            <a:r>
              <a:rPr lang="en-US" dirty="0"/>
              <a:t>Netherlands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39</a:t>
            </a:fld>
            <a:endParaRPr lang="en-US"/>
          </a:p>
        </p:txBody>
      </p:sp>
    </p:spTree>
    <p:extLst>
      <p:ext uri="{BB962C8B-B14F-4D97-AF65-F5344CB8AC3E}">
        <p14:creationId xmlns:p14="http://schemas.microsoft.com/office/powerpoint/2010/main" val="22830445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normAutofit/>
          </a:bodyPr>
          <a:lstStyle/>
          <a:p>
            <a:r>
              <a:rPr lang="en-US" dirty="0"/>
              <a:t>N. </a:t>
            </a:r>
            <a:r>
              <a:rPr lang="en-US" dirty="0" err="1"/>
              <a:t>Hatziargyriou</a:t>
            </a:r>
            <a:r>
              <a:rPr lang="en-US" dirty="0"/>
              <a:t> et al, “Microgrids” IEEE Power &amp; Energy </a:t>
            </a:r>
            <a:r>
              <a:rPr lang="en-US" dirty="0" smtClean="0"/>
              <a:t>Magazine</a:t>
            </a:r>
            <a:r>
              <a:rPr lang="en-US" dirty="0"/>
              <a:t>, July/August </a:t>
            </a:r>
            <a:r>
              <a:rPr lang="en-US" dirty="0" smtClean="0"/>
              <a:t>2007</a:t>
            </a:r>
          </a:p>
          <a:p>
            <a:r>
              <a:rPr lang="en-US" dirty="0" smtClean="0"/>
              <a:t>J. </a:t>
            </a:r>
            <a:r>
              <a:rPr lang="en-US" dirty="0" err="1" smtClean="0"/>
              <a:t>Driesen</a:t>
            </a:r>
            <a:r>
              <a:rPr lang="en-US" dirty="0" smtClean="0"/>
              <a:t> </a:t>
            </a:r>
            <a:r>
              <a:rPr lang="en-US" dirty="0"/>
              <a:t>et al, </a:t>
            </a:r>
            <a:r>
              <a:rPr lang="en-US" dirty="0" smtClean="0"/>
              <a:t>“Design for distributed energy resources,” </a:t>
            </a:r>
            <a:r>
              <a:rPr lang="en-US" dirty="0"/>
              <a:t>IEEE Power &amp; Energy Magazine, May/June 2008</a:t>
            </a:r>
            <a:endParaRPr lang="en-US" dirty="0" smtClean="0"/>
          </a:p>
          <a:p>
            <a:r>
              <a:rPr lang="en-US" dirty="0" smtClean="0"/>
              <a:t>B. </a:t>
            </a:r>
            <a:r>
              <a:rPr lang="en-US" dirty="0" err="1" smtClean="0"/>
              <a:t>Kroposki</a:t>
            </a:r>
            <a:r>
              <a:rPr lang="en-US" dirty="0" smtClean="0"/>
              <a:t> et al, “Making microgrids work,” IEEE </a:t>
            </a:r>
            <a:r>
              <a:rPr lang="en-US" dirty="0"/>
              <a:t>Power &amp; Energy Magazine, </a:t>
            </a:r>
            <a:r>
              <a:rPr lang="en-US" dirty="0" smtClean="0"/>
              <a:t>May/June 2008</a:t>
            </a:r>
          </a:p>
          <a:p>
            <a:r>
              <a:rPr lang="en-US" dirty="0" smtClean="0"/>
              <a:t>F. </a:t>
            </a:r>
            <a:r>
              <a:rPr lang="en-US" dirty="0" err="1" smtClean="0"/>
              <a:t>Katiraei</a:t>
            </a:r>
            <a:r>
              <a:rPr lang="en-US" dirty="0" smtClean="0"/>
              <a:t> </a:t>
            </a:r>
            <a:r>
              <a:rPr lang="en-US" dirty="0"/>
              <a:t>et al, “</a:t>
            </a:r>
            <a:r>
              <a:rPr lang="en-US" dirty="0" smtClean="0"/>
              <a:t>Microgrids management,” </a:t>
            </a:r>
            <a:r>
              <a:rPr lang="en-US" dirty="0"/>
              <a:t>IEEE Power &amp; Energy Magazine, May/June </a:t>
            </a:r>
            <a:r>
              <a:rPr lang="en-US" dirty="0" smtClean="0"/>
              <a:t>2008</a:t>
            </a:r>
          </a:p>
          <a:p>
            <a:r>
              <a:rPr lang="en-US" dirty="0" smtClean="0"/>
              <a:t>C</a:t>
            </a:r>
            <a:r>
              <a:rPr lang="en-US" dirty="0"/>
              <a:t>. </a:t>
            </a:r>
            <a:r>
              <a:rPr lang="en-US" dirty="0" err="1"/>
              <a:t>Marnay</a:t>
            </a:r>
            <a:r>
              <a:rPr lang="en-US" dirty="0"/>
              <a:t> et al “Future Roles of </a:t>
            </a:r>
            <a:r>
              <a:rPr lang="en-US" dirty="0" err="1"/>
              <a:t>Milli</a:t>
            </a:r>
            <a:r>
              <a:rPr lang="en-US" dirty="0"/>
              <a:t>-, Micro-, and Nano- Grids,” CIGRÉ International Symposium, Bologna, Italy, September, </a:t>
            </a:r>
            <a:r>
              <a:rPr lang="en-US" dirty="0" smtClean="0"/>
              <a:t>2011</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a:t>
            </a:fld>
            <a:endParaRPr lang="en-US"/>
          </a:p>
        </p:txBody>
      </p:sp>
    </p:spTree>
    <p:extLst>
      <p:ext uri="{BB962C8B-B14F-4D97-AF65-F5344CB8AC3E}">
        <p14:creationId xmlns:p14="http://schemas.microsoft.com/office/powerpoint/2010/main" val="12539557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p:spPr>
        <p:txBody>
          <a:bodyPr/>
          <a:lstStyle/>
          <a:p>
            <a:r>
              <a:rPr lang="en-US" dirty="0" smtClean="0"/>
              <a:t>Lab microgrid at NTUA, Greece</a:t>
            </a:r>
            <a:endParaRPr lang="en-US" dirty="0"/>
          </a:p>
        </p:txBody>
      </p:sp>
      <p:sp>
        <p:nvSpPr>
          <p:cNvPr id="5" name="Content Placeholder 4"/>
          <p:cNvSpPr>
            <a:spLocks noGrp="1"/>
          </p:cNvSpPr>
          <p:nvPr>
            <p:ph sz="half" idx="1"/>
          </p:nvPr>
        </p:nvSpPr>
        <p:spPr/>
        <p:txBody>
          <a:bodyPr/>
          <a:lstStyle/>
          <a:p>
            <a:r>
              <a:rPr lang="en-US" dirty="0" smtClean="0"/>
              <a:t>To test small-scale equipment and control strategies for microgrids</a:t>
            </a:r>
          </a:p>
          <a:p>
            <a:r>
              <a:rPr lang="en-US" dirty="0" smtClean="0"/>
              <a:t>2 buses, grid connected or isolated</a:t>
            </a:r>
          </a:p>
          <a:p>
            <a:r>
              <a:rPr lang="en-US" dirty="0" smtClean="0"/>
              <a:t>Batteries provide frequency and voltage regulation in island mode</a:t>
            </a:r>
          </a:p>
          <a:p>
            <a:r>
              <a:rPr lang="en-US" dirty="0" smtClean="0"/>
              <a:t>Multi-agent control  implemented for sources and loads</a:t>
            </a:r>
            <a:endParaRPr lang="en-US" dirty="0"/>
          </a:p>
        </p:txBody>
      </p:sp>
      <p:sp>
        <p:nvSpPr>
          <p:cNvPr id="7" name="Content Placeholder 6"/>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40</a:t>
            </a:fld>
            <a:endParaRPr lang="en-US"/>
          </a:p>
        </p:txBody>
      </p:sp>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grpSp>
        <p:nvGrpSpPr>
          <p:cNvPr id="12" name="Group 11"/>
          <p:cNvGrpSpPr/>
          <p:nvPr/>
        </p:nvGrpSpPr>
        <p:grpSpPr>
          <a:xfrm>
            <a:off x="4648200" y="1708126"/>
            <a:ext cx="4038600" cy="4235474"/>
            <a:chOff x="4648200" y="1708126"/>
            <a:chExt cx="4038600" cy="4235474"/>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22" t="2448" r="3551" b="48776"/>
            <a:stretch/>
          </p:blipFill>
          <p:spPr bwMode="auto">
            <a:xfrm>
              <a:off x="4648200" y="1708126"/>
              <a:ext cx="4038600" cy="4235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4857344" y="1981200"/>
              <a:ext cx="26670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897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Kythnos</a:t>
            </a:r>
            <a:r>
              <a:rPr lang="en-US" dirty="0" smtClean="0"/>
              <a:t> island, Greece</a:t>
            </a:r>
            <a:endParaRPr lang="en-US" dirty="0"/>
          </a:p>
        </p:txBody>
      </p:sp>
      <p:sp>
        <p:nvSpPr>
          <p:cNvPr id="3" name="Content Placeholder 2"/>
          <p:cNvSpPr>
            <a:spLocks noGrp="1"/>
          </p:cNvSpPr>
          <p:nvPr>
            <p:ph sz="half" idx="1"/>
          </p:nvPr>
        </p:nvSpPr>
        <p:spPr>
          <a:xfrm>
            <a:off x="457200" y="1600200"/>
            <a:ext cx="2741946" cy="4525963"/>
          </a:xfrm>
        </p:spPr>
        <p:txBody>
          <a:bodyPr/>
          <a:lstStyle/>
          <a:p>
            <a:r>
              <a:rPr lang="en-US" dirty="0" smtClean="0"/>
              <a:t>Microgrid central controller development</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41</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9146" y="1981200"/>
            <a:ext cx="5844841" cy="3918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231298"/>
            <a:ext cx="7010400" cy="307777"/>
          </a:xfrm>
          <a:prstGeom prst="rect">
            <a:avLst/>
          </a:prstGeom>
        </p:spPr>
        <p:txBody>
          <a:bodyPr wrap="square">
            <a:spAutoFit/>
          </a:bodyPr>
          <a:lstStyle/>
          <a:p>
            <a:r>
              <a:rPr lang="en-US" sz="1400" dirty="0"/>
              <a:t>N. </a:t>
            </a:r>
            <a:r>
              <a:rPr lang="en-US" sz="1400" dirty="0" err="1"/>
              <a:t>Hatziargyriou</a:t>
            </a:r>
            <a:r>
              <a:rPr lang="en-US" sz="1400" dirty="0"/>
              <a:t> et al, “Microgrids” IEEE Power &amp; Energy Magazine, July/August 2007</a:t>
            </a:r>
          </a:p>
        </p:txBody>
      </p:sp>
    </p:spTree>
    <p:extLst>
      <p:ext uri="{BB962C8B-B14F-4D97-AF65-F5344CB8AC3E}">
        <p14:creationId xmlns:p14="http://schemas.microsoft.com/office/powerpoint/2010/main" val="359337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524000"/>
            <a:ext cx="5867400" cy="3627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MVV </a:t>
            </a:r>
            <a:r>
              <a:rPr lang="en-US" dirty="0" err="1" smtClean="0"/>
              <a:t>Energie</a:t>
            </a:r>
            <a:r>
              <a:rPr lang="en-US" dirty="0" smtClean="0"/>
              <a:t>, Germany</a:t>
            </a:r>
            <a:endParaRPr lang="en-US" dirty="0"/>
          </a:p>
        </p:txBody>
      </p:sp>
      <p:sp>
        <p:nvSpPr>
          <p:cNvPr id="3" name="Content Placeholder 2"/>
          <p:cNvSpPr>
            <a:spLocks noGrp="1"/>
          </p:cNvSpPr>
          <p:nvPr>
            <p:ph idx="1"/>
          </p:nvPr>
        </p:nvSpPr>
        <p:spPr>
          <a:xfrm>
            <a:off x="152400" y="1600200"/>
            <a:ext cx="3352800" cy="4525963"/>
          </a:xfrm>
        </p:spPr>
        <p:txBody>
          <a:bodyPr>
            <a:normAutofit fontScale="92500" lnSpcReduction="10000"/>
          </a:bodyPr>
          <a:lstStyle/>
          <a:p>
            <a:r>
              <a:rPr lang="en-US" dirty="0"/>
              <a:t>580 households</a:t>
            </a:r>
            <a:r>
              <a:rPr lang="en-US" dirty="0" smtClean="0"/>
              <a:t>, PV systems, CHP </a:t>
            </a:r>
          </a:p>
          <a:p>
            <a:r>
              <a:rPr lang="en-US" dirty="0" smtClean="0"/>
              <a:t>Intermeshed ring grid </a:t>
            </a:r>
            <a:r>
              <a:rPr lang="en-US" dirty="0"/>
              <a:t>structure </a:t>
            </a:r>
            <a:r>
              <a:rPr lang="en-US" dirty="0" smtClean="0"/>
              <a:t>connected </a:t>
            </a:r>
            <a:r>
              <a:rPr lang="en-US" dirty="0"/>
              <a:t>to 3 </a:t>
            </a:r>
            <a:r>
              <a:rPr lang="en-US" dirty="0" smtClean="0"/>
              <a:t>transformers</a:t>
            </a:r>
          </a:p>
          <a:p>
            <a:r>
              <a:rPr lang="en-US" dirty="0"/>
              <a:t>Encouraged customers to shift loads to high solar generation periods</a:t>
            </a:r>
          </a:p>
          <a:p>
            <a:r>
              <a:rPr lang="en-US" dirty="0" smtClean="0"/>
              <a:t>Field </a:t>
            </a:r>
            <a:r>
              <a:rPr lang="en-US" dirty="0"/>
              <a:t>test </a:t>
            </a:r>
            <a:r>
              <a:rPr lang="en-US" dirty="0" smtClean="0"/>
              <a:t>on the </a:t>
            </a:r>
            <a:r>
              <a:rPr lang="en-US" dirty="0"/>
              <a:t>transfer between interconnected and islanding mode</a:t>
            </a:r>
            <a:endParaRPr lang="en-US" dirty="0" smtClean="0"/>
          </a:p>
          <a:p>
            <a:r>
              <a:rPr lang="en-US" dirty="0" smtClean="0"/>
              <a:t>Evaluate agent based decentralized control</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42</a:t>
            </a:fld>
            <a:endParaRPr lang="en-US"/>
          </a:p>
        </p:txBody>
      </p:sp>
      <p:sp>
        <p:nvSpPr>
          <p:cNvPr id="6" name="Rectangle 5"/>
          <p:cNvSpPr/>
          <p:nvPr/>
        </p:nvSpPr>
        <p:spPr>
          <a:xfrm>
            <a:off x="304800" y="6231298"/>
            <a:ext cx="7924800" cy="523220"/>
          </a:xfrm>
          <a:prstGeom prst="rect">
            <a:avLst/>
          </a:prstGeom>
        </p:spPr>
        <p:txBody>
          <a:bodyPr wrap="square">
            <a:spAutoFit/>
          </a:bodyPr>
          <a:lstStyle/>
          <a:p>
            <a:r>
              <a:rPr lang="en-US" sz="1400" dirty="0" smtClean="0"/>
              <a:t>“Deliverable </a:t>
            </a:r>
            <a:r>
              <a:rPr lang="en-US" sz="1400" dirty="0"/>
              <a:t>DF5: Report on Field Test for the Transfer between Interconnected and Islanding </a:t>
            </a:r>
            <a:r>
              <a:rPr lang="en-US" sz="1400" dirty="0" smtClean="0"/>
              <a:t>Mode at </a:t>
            </a:r>
            <a:r>
              <a:rPr lang="en-US" sz="1400" dirty="0"/>
              <a:t>the Ecological Settlement in Mannheim-</a:t>
            </a:r>
            <a:r>
              <a:rPr lang="en-US" sz="1400" dirty="0" err="1"/>
              <a:t>Wallstadt</a:t>
            </a:r>
            <a:r>
              <a:rPr lang="en-US" sz="1400" dirty="0"/>
              <a:t> (MVV</a:t>
            </a:r>
            <a:r>
              <a:rPr lang="en-US" sz="1400" dirty="0" smtClean="0"/>
              <a:t>),” More Microgrids, December 2009</a:t>
            </a:r>
            <a:endParaRPr lang="en-US" sz="1400" dirty="0"/>
          </a:p>
        </p:txBody>
      </p:sp>
    </p:spTree>
    <p:extLst>
      <p:ext uri="{BB962C8B-B14F-4D97-AF65-F5344CB8AC3E}">
        <p14:creationId xmlns:p14="http://schemas.microsoft.com/office/powerpoint/2010/main" val="1039981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Bronsbergen</a:t>
            </a:r>
            <a:r>
              <a:rPr lang="en-US" dirty="0" smtClean="0"/>
              <a:t> Holiday Park, the Netherlands</a:t>
            </a:r>
            <a:endParaRPr lang="en-US" dirty="0"/>
          </a:p>
        </p:txBody>
      </p:sp>
      <p:sp>
        <p:nvSpPr>
          <p:cNvPr id="6" name="Content Placeholder 5"/>
          <p:cNvSpPr>
            <a:spLocks noGrp="1"/>
          </p:cNvSpPr>
          <p:nvPr>
            <p:ph sz="half" idx="1"/>
          </p:nvPr>
        </p:nvSpPr>
        <p:spPr/>
        <p:txBody>
          <a:bodyPr>
            <a:normAutofit fontScale="85000" lnSpcReduction="10000"/>
          </a:bodyPr>
          <a:lstStyle/>
          <a:p>
            <a:r>
              <a:rPr lang="en-US" dirty="0"/>
              <a:t>210 cottages, 108 </a:t>
            </a:r>
            <a:r>
              <a:rPr lang="en-US" dirty="0" smtClean="0"/>
              <a:t>with PV systems, </a:t>
            </a:r>
            <a:r>
              <a:rPr lang="en-US" dirty="0"/>
              <a:t>peak load is ~ 90 kW, installed PV power is 315 </a:t>
            </a:r>
            <a:r>
              <a:rPr lang="en-US" dirty="0" smtClean="0"/>
              <a:t>kW </a:t>
            </a:r>
            <a:endParaRPr lang="en-US" dirty="0"/>
          </a:p>
          <a:p>
            <a:r>
              <a:rPr lang="en-US" dirty="0"/>
              <a:t>T</a:t>
            </a:r>
            <a:r>
              <a:rPr lang="en-US" dirty="0" smtClean="0"/>
              <a:t>hree-phase </a:t>
            </a:r>
            <a:r>
              <a:rPr lang="en-US" dirty="0"/>
              <a:t>400-V network, </a:t>
            </a:r>
            <a:r>
              <a:rPr lang="en-US" dirty="0" smtClean="0"/>
              <a:t>connected </a:t>
            </a:r>
            <a:r>
              <a:rPr lang="en-US" dirty="0"/>
              <a:t>to a </a:t>
            </a:r>
            <a:r>
              <a:rPr lang="en-US" dirty="0" smtClean="0"/>
              <a:t>10-kV </a:t>
            </a:r>
            <a:r>
              <a:rPr lang="en-US" dirty="0"/>
              <a:t>medium-voltage </a:t>
            </a:r>
            <a:r>
              <a:rPr lang="en-US" dirty="0" smtClean="0"/>
              <a:t>network </a:t>
            </a:r>
          </a:p>
          <a:p>
            <a:r>
              <a:rPr lang="en-US" dirty="0"/>
              <a:t>E</a:t>
            </a:r>
            <a:r>
              <a:rPr lang="en-US" dirty="0" smtClean="0"/>
              <a:t>xperimental </a:t>
            </a:r>
            <a:r>
              <a:rPr lang="en-US" dirty="0"/>
              <a:t>validation of islanded </a:t>
            </a:r>
            <a:r>
              <a:rPr lang="en-US" dirty="0" smtClean="0"/>
              <a:t>operation </a:t>
            </a:r>
            <a:r>
              <a:rPr lang="en-US" dirty="0"/>
              <a:t>by </a:t>
            </a:r>
            <a:r>
              <a:rPr lang="en-US" dirty="0" smtClean="0"/>
              <a:t>storage</a:t>
            </a:r>
            <a:endParaRPr lang="en-US" dirty="0"/>
          </a:p>
          <a:p>
            <a:r>
              <a:rPr lang="en-US" dirty="0" smtClean="0"/>
              <a:t>Evaluation </a:t>
            </a:r>
            <a:r>
              <a:rPr lang="en-US" dirty="0"/>
              <a:t>of islanded operation, automatic </a:t>
            </a:r>
            <a:r>
              <a:rPr lang="en-US" dirty="0" smtClean="0"/>
              <a:t>isolation and </a:t>
            </a:r>
            <a:r>
              <a:rPr lang="en-US" dirty="0"/>
              <a:t>reconnection, fault </a:t>
            </a:r>
            <a:r>
              <a:rPr lang="en-US" dirty="0" smtClean="0"/>
              <a:t>level, </a:t>
            </a:r>
            <a:r>
              <a:rPr lang="en-US" dirty="0"/>
              <a:t>harmonic </a:t>
            </a:r>
            <a:r>
              <a:rPr lang="en-US" dirty="0" smtClean="0"/>
              <a:t>voltage distortion</a:t>
            </a:r>
            <a:r>
              <a:rPr lang="en-US" dirty="0"/>
              <a:t>, energy management </a:t>
            </a:r>
            <a:r>
              <a:rPr lang="en-US" dirty="0" smtClean="0"/>
              <a:t>and storage </a:t>
            </a:r>
            <a:r>
              <a:rPr lang="en-US" dirty="0"/>
              <a:t>lifetime </a:t>
            </a:r>
            <a:r>
              <a:rPr lang="en-US" dirty="0" smtClean="0"/>
              <a:t>optimization, </a:t>
            </a:r>
            <a:r>
              <a:rPr lang="en-US" dirty="0"/>
              <a:t>and </a:t>
            </a:r>
            <a:r>
              <a:rPr lang="en-US" dirty="0" smtClean="0"/>
              <a:t>converters parallel operation</a:t>
            </a:r>
            <a:endParaRPr lang="en-US" dirty="0"/>
          </a:p>
        </p:txBody>
      </p:sp>
      <p:sp>
        <p:nvSpPr>
          <p:cNvPr id="7" name="Content Placeholder 6"/>
          <p:cNvSpPr>
            <a:spLocks noGrp="1"/>
          </p:cNvSpPr>
          <p:nvPr>
            <p:ph sz="half" idx="2"/>
          </p:nvPr>
        </p:nvSpPr>
        <p:spPr/>
        <p:txBody>
          <a:bodyPr>
            <a:normAutofit fontScale="85000"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43</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10" t="4739" r="3504" b="9670"/>
          <a:stretch/>
        </p:blipFill>
        <p:spPr bwMode="auto">
          <a:xfrm>
            <a:off x="4419600" y="2388140"/>
            <a:ext cx="4591455" cy="28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2182408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microgrid </a:t>
            </a:r>
            <a:r>
              <a:rPr lang="en-US" dirty="0" smtClean="0"/>
              <a:t>implementations </a:t>
            </a:r>
            <a:r>
              <a:rPr lang="en-US" dirty="0"/>
              <a:t>(…cont’d </a:t>
            </a:r>
            <a:r>
              <a:rPr lang="en-US" dirty="0" smtClean="0"/>
              <a:t>2)</a:t>
            </a:r>
            <a:endParaRPr lang="en-US" dirty="0"/>
          </a:p>
        </p:txBody>
      </p:sp>
      <p:sp>
        <p:nvSpPr>
          <p:cNvPr id="3" name="Content Placeholder 2"/>
          <p:cNvSpPr>
            <a:spLocks noGrp="1"/>
          </p:cNvSpPr>
          <p:nvPr>
            <p:ph idx="1"/>
          </p:nvPr>
        </p:nvSpPr>
        <p:spPr/>
        <p:txBody>
          <a:bodyPr>
            <a:normAutofit/>
          </a:bodyPr>
          <a:lstStyle/>
          <a:p>
            <a:r>
              <a:rPr lang="en-US" dirty="0"/>
              <a:t>Japan (motivated by compensation of local variability and present itself as constant load to the grid):</a:t>
            </a:r>
          </a:p>
          <a:p>
            <a:pPr lvl="1"/>
            <a:r>
              <a:rPr lang="en-US" dirty="0" smtClean="0"/>
              <a:t>Aichi </a:t>
            </a:r>
            <a:r>
              <a:rPr lang="en-US" dirty="0"/>
              <a:t>(fuel cells, biogas, PV, </a:t>
            </a:r>
            <a:r>
              <a:rPr lang="en-US" dirty="0" err="1"/>
              <a:t>NaS</a:t>
            </a:r>
            <a:r>
              <a:rPr lang="en-US" dirty="0"/>
              <a:t> battery, islanding tests)</a:t>
            </a:r>
          </a:p>
          <a:p>
            <a:pPr lvl="1"/>
            <a:r>
              <a:rPr lang="en-US" dirty="0" smtClean="0"/>
              <a:t>Hachinohe</a:t>
            </a:r>
          </a:p>
          <a:p>
            <a:pPr lvl="1"/>
            <a:r>
              <a:rPr lang="en-US" dirty="0" smtClean="0"/>
              <a:t>CRIEPI</a:t>
            </a:r>
          </a:p>
          <a:p>
            <a:pPr lvl="1"/>
            <a:r>
              <a:rPr lang="en-US" dirty="0"/>
              <a:t>Sendai (demonstrate multiple PQR levels)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44</a:t>
            </a:fld>
            <a:endParaRPr lang="en-US"/>
          </a:p>
        </p:txBody>
      </p:sp>
    </p:spTree>
    <p:extLst>
      <p:ext uri="{BB962C8B-B14F-4D97-AF65-F5344CB8AC3E}">
        <p14:creationId xmlns:p14="http://schemas.microsoft.com/office/powerpoint/2010/main" val="2966435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Aichi Microgrid, Japan</a:t>
            </a:r>
            <a:endParaRPr lang="en-US" dirty="0"/>
          </a:p>
        </p:txBody>
      </p:sp>
      <p:sp>
        <p:nvSpPr>
          <p:cNvPr id="5" name="Content Placeholder 4"/>
          <p:cNvSpPr>
            <a:spLocks noGrp="1"/>
          </p:cNvSpPr>
          <p:nvPr>
            <p:ph sz="half" idx="2"/>
          </p:nvPr>
        </p:nvSpPr>
        <p:spPr/>
        <p:txBody>
          <a:bodyPr>
            <a:normAutofit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45</a:t>
            </a:fld>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3" t="2527" r="1227" b="5471"/>
          <a:stretch/>
        </p:blipFill>
        <p:spPr bwMode="auto">
          <a:xfrm>
            <a:off x="2803188" y="1652081"/>
            <a:ext cx="6264612" cy="43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
        <p:nvSpPr>
          <p:cNvPr id="3" name="Content Placeholder 2"/>
          <p:cNvSpPr>
            <a:spLocks noGrp="1"/>
          </p:cNvSpPr>
          <p:nvPr>
            <p:ph sz="half" idx="1"/>
          </p:nvPr>
        </p:nvSpPr>
        <p:spPr>
          <a:xfrm>
            <a:off x="0" y="1600200"/>
            <a:ext cx="2819400" cy="4525963"/>
          </a:xfrm>
        </p:spPr>
        <p:txBody>
          <a:bodyPr>
            <a:normAutofit lnSpcReduction="10000"/>
          </a:bodyPr>
          <a:lstStyle/>
          <a:p>
            <a:r>
              <a:rPr lang="en-US" dirty="0"/>
              <a:t>Control systems for matching energy demand and supply for microgrid operation</a:t>
            </a:r>
          </a:p>
          <a:p>
            <a:r>
              <a:rPr lang="en-US" dirty="0" smtClean="0"/>
              <a:t>Fuel cells</a:t>
            </a:r>
            <a:r>
              <a:rPr lang="en-US" dirty="0"/>
              <a:t>, PV, and </a:t>
            </a:r>
            <a:r>
              <a:rPr lang="en-US" dirty="0" err="1" smtClean="0"/>
              <a:t>NaS</a:t>
            </a:r>
            <a:r>
              <a:rPr lang="en-US" dirty="0" smtClean="0"/>
              <a:t> battery</a:t>
            </a:r>
          </a:p>
          <a:p>
            <a:r>
              <a:rPr lang="en-US" dirty="0"/>
              <a:t>L</a:t>
            </a:r>
            <a:r>
              <a:rPr lang="en-US" dirty="0" smtClean="0"/>
              <a:t>oad-generation balancing was maintained </a:t>
            </a:r>
            <a:r>
              <a:rPr lang="en-US" dirty="0"/>
              <a:t>at 3% for as short as </a:t>
            </a:r>
            <a:r>
              <a:rPr lang="en-US" dirty="0" smtClean="0"/>
              <a:t>10-minute intervals</a:t>
            </a:r>
          </a:p>
        </p:txBody>
      </p:sp>
    </p:spTree>
    <p:extLst>
      <p:ext uri="{BB962C8B-B14F-4D97-AF65-F5344CB8AC3E}">
        <p14:creationId xmlns:p14="http://schemas.microsoft.com/office/powerpoint/2010/main" val="321462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Hachinohe microgrid, Japan</a:t>
            </a:r>
            <a:endParaRPr lang="en-US" dirty="0"/>
          </a:p>
        </p:txBody>
      </p:sp>
      <p:sp>
        <p:nvSpPr>
          <p:cNvPr id="5" name="Content Placeholder 4"/>
          <p:cNvSpPr>
            <a:spLocks noGrp="1"/>
          </p:cNvSpPr>
          <p:nvPr>
            <p:ph sz="half" idx="1"/>
          </p:nvPr>
        </p:nvSpPr>
        <p:spPr>
          <a:xfrm>
            <a:off x="0" y="1600200"/>
            <a:ext cx="2666999" cy="4525963"/>
          </a:xfrm>
        </p:spPr>
        <p:txBody>
          <a:bodyPr>
            <a:normAutofit fontScale="77500" lnSpcReduction="20000"/>
          </a:bodyPr>
          <a:lstStyle/>
          <a:p>
            <a:r>
              <a:rPr lang="en-US" dirty="0" smtClean="0"/>
              <a:t>&gt; 5km distribution line</a:t>
            </a:r>
          </a:p>
          <a:p>
            <a:r>
              <a:rPr lang="en-US" dirty="0" smtClean="0"/>
              <a:t>Gas, PV, and wind generation</a:t>
            </a:r>
          </a:p>
          <a:p>
            <a:r>
              <a:rPr lang="en-US" dirty="0"/>
              <a:t>W</a:t>
            </a:r>
            <a:r>
              <a:rPr lang="en-US" dirty="0" smtClean="0"/>
              <a:t>eekly </a:t>
            </a:r>
            <a:r>
              <a:rPr lang="en-US" dirty="0"/>
              <a:t>supply and </a:t>
            </a:r>
            <a:r>
              <a:rPr lang="en-US" dirty="0" smtClean="0"/>
              <a:t>demand planning</a:t>
            </a:r>
            <a:r>
              <a:rPr lang="en-US" dirty="0"/>
              <a:t>, economic dispatch control </a:t>
            </a:r>
            <a:r>
              <a:rPr lang="en-US" dirty="0" smtClean="0"/>
              <a:t>every 3 </a:t>
            </a:r>
            <a:r>
              <a:rPr lang="en-US" dirty="0"/>
              <a:t>minutes</a:t>
            </a:r>
            <a:r>
              <a:rPr lang="en-US" dirty="0" smtClean="0"/>
              <a:t>, and </a:t>
            </a:r>
            <a:r>
              <a:rPr lang="en-US" dirty="0"/>
              <a:t>second-by-second power flow control at </a:t>
            </a:r>
            <a:r>
              <a:rPr lang="en-US" dirty="0" smtClean="0"/>
              <a:t>interconnection</a:t>
            </a:r>
          </a:p>
          <a:p>
            <a:r>
              <a:rPr lang="en-US" dirty="0"/>
              <a:t>3% </a:t>
            </a:r>
            <a:r>
              <a:rPr lang="en-US" dirty="0" smtClean="0"/>
              <a:t>balancing error during </a:t>
            </a:r>
            <a:r>
              <a:rPr lang="en-US" dirty="0"/>
              <a:t>99.99% of the system’s </a:t>
            </a:r>
            <a:r>
              <a:rPr lang="en-US" dirty="0" smtClean="0"/>
              <a:t>operational time</a:t>
            </a:r>
          </a:p>
          <a:p>
            <a:r>
              <a:rPr lang="en-US" dirty="0" smtClean="0"/>
              <a:t>Grid isolated operation</a:t>
            </a:r>
            <a:endParaRPr lang="en-US" dirty="0"/>
          </a:p>
        </p:txBody>
      </p:sp>
      <p:sp>
        <p:nvSpPr>
          <p:cNvPr id="7" name="Content Placeholder 6"/>
          <p:cNvSpPr>
            <a:spLocks noGrp="1"/>
          </p:cNvSpPr>
          <p:nvPr>
            <p:ph sz="half" idx="2"/>
          </p:nvPr>
        </p:nvSpPr>
        <p:spPr/>
        <p:txBody>
          <a:bodyPr>
            <a:normAutofit fontScale="77500" lnSpcReduction="2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46</a:t>
            </a:fld>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0" t="5403" r="1521" b="7156"/>
          <a:stretch/>
        </p:blipFill>
        <p:spPr bwMode="auto">
          <a:xfrm>
            <a:off x="2666999" y="1752600"/>
            <a:ext cx="6400801" cy="425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4277972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6383" y="228600"/>
            <a:ext cx="8229600" cy="1143000"/>
          </a:xfrm>
        </p:spPr>
        <p:txBody>
          <a:bodyPr/>
          <a:lstStyle/>
          <a:p>
            <a:r>
              <a:rPr lang="en-US" dirty="0" smtClean="0"/>
              <a:t>CRIEPI, Japan</a:t>
            </a:r>
            <a:endParaRPr lang="en-US" dirty="0"/>
          </a:p>
        </p:txBody>
      </p:sp>
      <p:sp>
        <p:nvSpPr>
          <p:cNvPr id="6" name="Content Placeholder 5"/>
          <p:cNvSpPr>
            <a:spLocks noGrp="1"/>
          </p:cNvSpPr>
          <p:nvPr>
            <p:ph sz="half" idx="1"/>
          </p:nvPr>
        </p:nvSpPr>
        <p:spPr>
          <a:xfrm>
            <a:off x="304800" y="1600200"/>
            <a:ext cx="4038600" cy="4525963"/>
          </a:xfrm>
        </p:spPr>
        <p:txBody>
          <a:bodyPr>
            <a:normAutofit fontScale="92500" lnSpcReduction="10000"/>
          </a:bodyPr>
          <a:lstStyle/>
          <a:p>
            <a:r>
              <a:rPr lang="en-US" dirty="0"/>
              <a:t>S</a:t>
            </a:r>
            <a:r>
              <a:rPr lang="en-US" dirty="0" smtClean="0"/>
              <a:t>tatic </a:t>
            </a:r>
            <a:r>
              <a:rPr lang="en-US" dirty="0" err="1"/>
              <a:t>var</a:t>
            </a:r>
            <a:r>
              <a:rPr lang="en-US" dirty="0"/>
              <a:t> </a:t>
            </a:r>
            <a:r>
              <a:rPr lang="en-US" dirty="0" smtClean="0"/>
              <a:t>compensator (SVC</a:t>
            </a:r>
            <a:r>
              <a:rPr lang="en-US" dirty="0"/>
              <a:t>), a step voltage regulator (SVR), and loop balance </a:t>
            </a:r>
            <a:r>
              <a:rPr lang="en-US" dirty="0" smtClean="0"/>
              <a:t>controllers (LBCs)</a:t>
            </a:r>
          </a:p>
          <a:p>
            <a:r>
              <a:rPr lang="en-US" dirty="0" smtClean="0"/>
              <a:t>LBCs can control power </a:t>
            </a:r>
            <a:r>
              <a:rPr lang="en-US" dirty="0"/>
              <a:t>flow between two </a:t>
            </a:r>
            <a:r>
              <a:rPr lang="en-US" dirty="0" smtClean="0"/>
              <a:t>distribution feeders </a:t>
            </a:r>
            <a:r>
              <a:rPr lang="en-US" dirty="0"/>
              <a:t>by </a:t>
            </a:r>
            <a:r>
              <a:rPr lang="en-US" dirty="0" smtClean="0"/>
              <a:t>back-to-back </a:t>
            </a:r>
            <a:r>
              <a:rPr lang="en-US" dirty="0"/>
              <a:t>(BTB) type converter.</a:t>
            </a:r>
          </a:p>
          <a:p>
            <a:r>
              <a:rPr lang="en-US" dirty="0"/>
              <a:t>The LBCs allow connections of two sources </a:t>
            </a:r>
            <a:r>
              <a:rPr lang="en-US" dirty="0" smtClean="0"/>
              <a:t>with different </a:t>
            </a:r>
            <a:r>
              <a:rPr lang="en-US" dirty="0"/>
              <a:t>voltages, frequencies, and phase angles by </a:t>
            </a:r>
            <a:r>
              <a:rPr lang="en-US" dirty="0" smtClean="0"/>
              <a:t>providing a </a:t>
            </a:r>
            <a:r>
              <a:rPr lang="en-US" dirty="0"/>
              <a:t>dc </a:t>
            </a:r>
            <a:r>
              <a:rPr lang="en-US" dirty="0" smtClean="0"/>
              <a:t>link</a:t>
            </a:r>
            <a:endParaRPr lang="en-US" dirty="0"/>
          </a:p>
        </p:txBody>
      </p:sp>
      <p:sp>
        <p:nvSpPr>
          <p:cNvPr id="7" name="Content Placeholder 6"/>
          <p:cNvSpPr>
            <a:spLocks noGrp="1"/>
          </p:cNvSpPr>
          <p:nvPr>
            <p:ph sz="half" idx="2"/>
          </p:nvPr>
        </p:nvSpPr>
        <p:spPr/>
        <p:txBody>
          <a:bodyPr>
            <a:normAutofit fontScale="92500"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47</a:t>
            </a:fld>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33" t="3940" r="3776" b="6699"/>
          <a:stretch/>
        </p:blipFill>
        <p:spPr bwMode="auto">
          <a:xfrm>
            <a:off x="4419600" y="2057400"/>
            <a:ext cx="4572000" cy="394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2059216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Japan</a:t>
            </a:r>
            <a:endParaRPr lang="en-US" dirty="0"/>
          </a:p>
        </p:txBody>
      </p:sp>
      <p:sp>
        <p:nvSpPr>
          <p:cNvPr id="3" name="Content Placeholder 2"/>
          <p:cNvSpPr>
            <a:spLocks noGrp="1"/>
          </p:cNvSpPr>
          <p:nvPr>
            <p:ph idx="1"/>
          </p:nvPr>
        </p:nvSpPr>
        <p:spPr>
          <a:xfrm>
            <a:off x="457200" y="1752601"/>
            <a:ext cx="3352800" cy="4953000"/>
          </a:xfrm>
        </p:spPr>
        <p:txBody>
          <a:bodyPr>
            <a:normAutofit/>
          </a:bodyPr>
          <a:lstStyle/>
          <a:p>
            <a:r>
              <a:rPr lang="en-US" dirty="0"/>
              <a:t>DC loads </a:t>
            </a:r>
            <a:r>
              <a:rPr lang="en-US" dirty="0" smtClean="0"/>
              <a:t>served </a:t>
            </a:r>
            <a:r>
              <a:rPr lang="en-US" dirty="0"/>
              <a:t>directly on a circuit dedicated to </a:t>
            </a:r>
            <a:r>
              <a:rPr lang="en-US" dirty="0" smtClean="0"/>
              <a:t>critical telecommunications equipment</a:t>
            </a:r>
          </a:p>
          <a:p>
            <a:r>
              <a:rPr lang="en-US" dirty="0" smtClean="0"/>
              <a:t>Multiple </a:t>
            </a:r>
            <a:r>
              <a:rPr lang="en-US" dirty="0"/>
              <a:t>qualities of AC </a:t>
            </a:r>
            <a:r>
              <a:rPr lang="en-US" dirty="0" smtClean="0"/>
              <a:t>services:</a:t>
            </a:r>
          </a:p>
          <a:p>
            <a:pPr lvl="1"/>
            <a:r>
              <a:rPr lang="en-US" dirty="0"/>
              <a:t>m</a:t>
            </a:r>
            <a:r>
              <a:rPr lang="en-US" dirty="0" smtClean="0"/>
              <a:t>edical school </a:t>
            </a:r>
          </a:p>
          <a:p>
            <a:pPr lvl="1"/>
            <a:r>
              <a:rPr lang="en-US" dirty="0" smtClean="0"/>
              <a:t>high school </a:t>
            </a:r>
          </a:p>
          <a:p>
            <a:pPr lvl="1"/>
            <a:r>
              <a:rPr lang="en-US" dirty="0" smtClean="0"/>
              <a:t>water </a:t>
            </a:r>
            <a:r>
              <a:rPr lang="en-US" dirty="0"/>
              <a:t>treatment </a:t>
            </a:r>
            <a:r>
              <a:rPr lang="en-US" dirty="0" smtClean="0"/>
              <a:t>plant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752600"/>
            <a:ext cx="5497563" cy="408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48</a:t>
            </a:fld>
            <a:endParaRPr lang="en-US"/>
          </a:p>
        </p:txBody>
      </p:sp>
    </p:spTree>
    <p:extLst>
      <p:ext uri="{BB962C8B-B14F-4D97-AF65-F5344CB8AC3E}">
        <p14:creationId xmlns:p14="http://schemas.microsoft.com/office/powerpoint/2010/main" val="23632403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microgrid implementations (…cont’d 2)</a:t>
            </a:r>
          </a:p>
        </p:txBody>
      </p:sp>
      <p:sp>
        <p:nvSpPr>
          <p:cNvPr id="3" name="Content Placeholder 2"/>
          <p:cNvSpPr>
            <a:spLocks noGrp="1"/>
          </p:cNvSpPr>
          <p:nvPr>
            <p:ph idx="1"/>
          </p:nvPr>
        </p:nvSpPr>
        <p:spPr/>
        <p:txBody>
          <a:bodyPr/>
          <a:lstStyle/>
          <a:p>
            <a:r>
              <a:rPr lang="en-US" dirty="0"/>
              <a:t>Canada</a:t>
            </a:r>
          </a:p>
          <a:p>
            <a:pPr lvl="1"/>
            <a:r>
              <a:rPr lang="en-US" dirty="0" smtClean="0"/>
              <a:t>Fortis-Alberta </a:t>
            </a:r>
            <a:r>
              <a:rPr lang="en-US" dirty="0"/>
              <a:t>(hydro-wind)</a:t>
            </a:r>
          </a:p>
          <a:p>
            <a:pPr lvl="1"/>
            <a:r>
              <a:rPr lang="en-US" dirty="0" smtClean="0"/>
              <a:t>BC </a:t>
            </a:r>
            <a:r>
              <a:rPr lang="en-US" dirty="0"/>
              <a:t>Hydro Boston Bar (3MW peak load, 8.64MW run-of-river hydro), </a:t>
            </a:r>
            <a:endParaRPr lang="en-US" dirty="0" smtClean="0"/>
          </a:p>
          <a:p>
            <a:pPr lvl="1"/>
            <a:r>
              <a:rPr lang="en-US" dirty="0" smtClean="0"/>
              <a:t>Hydro </a:t>
            </a:r>
            <a:r>
              <a:rPr lang="en-US" dirty="0"/>
              <a:t>Quebec (15MW load, 31MW steam)</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49</a:t>
            </a:fld>
            <a:endParaRPr lang="en-US"/>
          </a:p>
        </p:txBody>
      </p:sp>
    </p:spTree>
    <p:extLst>
      <p:ext uri="{BB962C8B-B14F-4D97-AF65-F5344CB8AC3E}">
        <p14:creationId xmlns:p14="http://schemas.microsoft.com/office/powerpoint/2010/main" val="1633587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energy resources (DER)</a:t>
            </a:r>
          </a:p>
        </p:txBody>
      </p:sp>
      <p:sp>
        <p:nvSpPr>
          <p:cNvPr id="3" name="Content Placeholder 2"/>
          <p:cNvSpPr>
            <a:spLocks noGrp="1"/>
          </p:cNvSpPr>
          <p:nvPr>
            <p:ph idx="1"/>
          </p:nvPr>
        </p:nvSpPr>
        <p:spPr/>
        <p:txBody>
          <a:bodyPr/>
          <a:lstStyle/>
          <a:p>
            <a:r>
              <a:rPr lang="en-US" dirty="0" smtClean="0"/>
              <a:t>Microgrids are a framework to address the integration and control of distributed energy resources (DER)</a:t>
            </a:r>
          </a:p>
          <a:p>
            <a:r>
              <a:rPr lang="en-US" dirty="0" smtClean="0"/>
              <a:t>DERs include:</a:t>
            </a:r>
            <a:endParaRPr lang="en-US" dirty="0"/>
          </a:p>
          <a:p>
            <a:pPr lvl="1"/>
            <a:r>
              <a:rPr lang="en-US" dirty="0"/>
              <a:t>Small (kW-scale) combined heat and power (CHP)</a:t>
            </a:r>
          </a:p>
          <a:p>
            <a:pPr lvl="1"/>
            <a:r>
              <a:rPr lang="en-US" dirty="0"/>
              <a:t>Distributed renewable generation: e.g. rooftop photovoltaic panes, small wind turbines, biogas digesters</a:t>
            </a:r>
          </a:p>
          <a:p>
            <a:pPr lvl="1"/>
            <a:r>
              <a:rPr lang="en-US" dirty="0"/>
              <a:t>Heat and electricity storage</a:t>
            </a:r>
          </a:p>
          <a:p>
            <a:pPr lvl="1"/>
            <a:r>
              <a:rPr lang="en-US" dirty="0"/>
              <a:t>Controllable loads (demand response): e.g. electric water heaters, HVAC, other controllable appliances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spTree>
    <p:extLst>
      <p:ext uri="{BB962C8B-B14F-4D97-AF65-F5344CB8AC3E}">
        <p14:creationId xmlns:p14="http://schemas.microsoft.com/office/powerpoint/2010/main" val="2729576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Boston Bar IPP and BC Hydro, </a:t>
            </a:r>
            <a:r>
              <a:rPr lang="en-US" dirty="0"/>
              <a:t>C</a:t>
            </a:r>
            <a:r>
              <a:rPr lang="en-US" dirty="0" smtClean="0"/>
              <a:t>anada</a:t>
            </a:r>
            <a:endParaRPr lang="en-US" dirty="0"/>
          </a:p>
        </p:txBody>
      </p:sp>
      <p:sp>
        <p:nvSpPr>
          <p:cNvPr id="3" name="Content Placeholder 2"/>
          <p:cNvSpPr>
            <a:spLocks noGrp="1"/>
          </p:cNvSpPr>
          <p:nvPr>
            <p:ph idx="1"/>
          </p:nvPr>
        </p:nvSpPr>
        <p:spPr>
          <a:xfrm>
            <a:off x="457200" y="1371600"/>
            <a:ext cx="8229600" cy="1828800"/>
          </a:xfrm>
        </p:spPr>
        <p:txBody>
          <a:bodyPr>
            <a:normAutofit/>
          </a:bodyPr>
          <a:lstStyle/>
          <a:p>
            <a:r>
              <a:rPr lang="en-US" dirty="0" smtClean="0"/>
              <a:t>To reduce </a:t>
            </a:r>
            <a:r>
              <a:rPr lang="en-US" dirty="0"/>
              <a:t>sustained power-outage durations</a:t>
            </a:r>
          </a:p>
          <a:p>
            <a:r>
              <a:rPr lang="en-US" dirty="0" smtClean="0"/>
              <a:t>Local </a:t>
            </a:r>
            <a:r>
              <a:rPr lang="en-US" dirty="0"/>
              <a:t>IPP to operate </a:t>
            </a:r>
            <a:r>
              <a:rPr lang="en-US" dirty="0" smtClean="0"/>
              <a:t>in island mode</a:t>
            </a:r>
          </a:p>
          <a:p>
            <a:r>
              <a:rPr lang="en-US" dirty="0" smtClean="0"/>
              <a:t>Two 3.45-MW </a:t>
            </a:r>
            <a:r>
              <a:rPr lang="en-US" dirty="0"/>
              <a:t>hydro </a:t>
            </a:r>
            <a:r>
              <a:rPr lang="en-US" dirty="0" smtClean="0"/>
              <a:t>generators, connected </a:t>
            </a:r>
            <a:r>
              <a:rPr lang="en-US" dirty="0"/>
              <a:t>to </a:t>
            </a:r>
            <a:r>
              <a:rPr lang="en-US" dirty="0" smtClean="0"/>
              <a:t>feeder </a:t>
            </a:r>
            <a:r>
              <a:rPr lang="en-US" dirty="0"/>
              <a:t>with </a:t>
            </a:r>
            <a:r>
              <a:rPr lang="en-US" dirty="0" smtClean="0"/>
              <a:t>peak </a:t>
            </a:r>
            <a:r>
              <a:rPr lang="en-US" dirty="0"/>
              <a:t>load of 3.0 </a:t>
            </a:r>
            <a:r>
              <a:rPr lang="en-US" dirty="0" smtClean="0"/>
              <a:t>MW</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5" t="3742" r="1655" b="8638"/>
          <a:stretch/>
        </p:blipFill>
        <p:spPr bwMode="auto">
          <a:xfrm>
            <a:off x="990600" y="3130491"/>
            <a:ext cx="6681830" cy="31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1629475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Fortis-Alberta, </a:t>
            </a:r>
            <a:r>
              <a:rPr lang="en-US" dirty="0"/>
              <a:t>C</a:t>
            </a:r>
            <a:r>
              <a:rPr lang="en-US" dirty="0" smtClean="0"/>
              <a:t>anada</a:t>
            </a:r>
            <a:endParaRPr lang="en-US" dirty="0"/>
          </a:p>
        </p:txBody>
      </p:sp>
      <p:sp>
        <p:nvSpPr>
          <p:cNvPr id="3" name="Content Placeholder 2"/>
          <p:cNvSpPr>
            <a:spLocks noGrp="1"/>
          </p:cNvSpPr>
          <p:nvPr>
            <p:ph idx="1"/>
          </p:nvPr>
        </p:nvSpPr>
        <p:spPr>
          <a:xfrm>
            <a:off x="457200" y="1164259"/>
            <a:ext cx="8229600" cy="2036141"/>
          </a:xfrm>
        </p:spPr>
        <p:txBody>
          <a:bodyPr>
            <a:normAutofit fontScale="92500" lnSpcReduction="20000"/>
          </a:bodyPr>
          <a:lstStyle/>
          <a:p>
            <a:r>
              <a:rPr lang="en-US" dirty="0"/>
              <a:t>I</a:t>
            </a:r>
            <a:r>
              <a:rPr lang="en-US" dirty="0" smtClean="0"/>
              <a:t>dentified </a:t>
            </a:r>
            <a:r>
              <a:rPr lang="en-US" dirty="0"/>
              <a:t>as a grid-tied microgrid.</a:t>
            </a:r>
          </a:p>
          <a:p>
            <a:r>
              <a:rPr lang="en-US" dirty="0" smtClean="0"/>
              <a:t>25-kV </a:t>
            </a:r>
            <a:r>
              <a:rPr lang="en-US" dirty="0"/>
              <a:t>distribution </a:t>
            </a:r>
            <a:r>
              <a:rPr lang="en-US" dirty="0" smtClean="0"/>
              <a:t>network, supplied by </a:t>
            </a:r>
            <a:r>
              <a:rPr lang="en-US" dirty="0"/>
              <a:t>65-kV/25-kV </a:t>
            </a:r>
            <a:r>
              <a:rPr lang="en-US" dirty="0" smtClean="0"/>
              <a:t>substation</a:t>
            </a:r>
          </a:p>
          <a:p>
            <a:r>
              <a:rPr lang="en-US" dirty="0" smtClean="0"/>
              <a:t>“Temp-feeder” to </a:t>
            </a:r>
            <a:r>
              <a:rPr lang="en-US" dirty="0"/>
              <a:t>s</a:t>
            </a:r>
            <a:r>
              <a:rPr lang="en-US" dirty="0" smtClean="0"/>
              <a:t>upply  power </a:t>
            </a:r>
            <a:r>
              <a:rPr lang="en-US" dirty="0"/>
              <a:t>(from a 138-kV/25-kV substation</a:t>
            </a:r>
            <a:r>
              <a:rPr lang="en-US" dirty="0" smtClean="0"/>
              <a:t>) during main substation maintenance</a:t>
            </a:r>
          </a:p>
          <a:p>
            <a:r>
              <a:rPr lang="en-US" dirty="0" smtClean="0"/>
              <a:t>Isolated operation challenged by wind variability and hydro insufficient ramp rate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51</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102942"/>
            <a:ext cx="5715000" cy="329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474023"/>
            <a:ext cx="7010400" cy="307777"/>
          </a:xfrm>
          <a:prstGeom prst="rect">
            <a:avLst/>
          </a:prstGeom>
        </p:spPr>
        <p:txBody>
          <a:bodyPr wrap="square">
            <a:spAutoFit/>
          </a:bodyPr>
          <a:lstStyle/>
          <a:p>
            <a:r>
              <a:rPr lang="en-US" sz="1400" dirty="0"/>
              <a:t>N. </a:t>
            </a:r>
            <a:r>
              <a:rPr lang="en-US" sz="1400" dirty="0" err="1"/>
              <a:t>Hatziargyriou</a:t>
            </a:r>
            <a:r>
              <a:rPr lang="en-US" sz="1400" dirty="0"/>
              <a:t> et al, “Microgrids” IEEE Power &amp; Energy Magazine, July/August 2007</a:t>
            </a:r>
          </a:p>
        </p:txBody>
      </p:sp>
    </p:spTree>
    <p:extLst>
      <p:ext uri="{BB962C8B-B14F-4D97-AF65-F5344CB8AC3E}">
        <p14:creationId xmlns:p14="http://schemas.microsoft.com/office/powerpoint/2010/main" val="3802926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Hydro-Quebec, Canada</a:t>
            </a:r>
            <a:endParaRPr lang="en-US" dirty="0"/>
          </a:p>
        </p:txBody>
      </p:sp>
      <p:sp>
        <p:nvSpPr>
          <p:cNvPr id="3" name="Content Placeholder 2"/>
          <p:cNvSpPr>
            <a:spLocks noGrp="1"/>
          </p:cNvSpPr>
          <p:nvPr>
            <p:ph idx="1"/>
          </p:nvPr>
        </p:nvSpPr>
        <p:spPr>
          <a:xfrm>
            <a:off x="457200" y="1600200"/>
            <a:ext cx="8229600" cy="1611890"/>
          </a:xfrm>
        </p:spPr>
        <p:txBody>
          <a:bodyPr/>
          <a:lstStyle/>
          <a:p>
            <a:r>
              <a:rPr lang="en-US" dirty="0" smtClean="0"/>
              <a:t>Islanded operation tests. 10MW were successfully supplied </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67" r="1532" b="3308"/>
          <a:stretch/>
        </p:blipFill>
        <p:spPr bwMode="auto">
          <a:xfrm>
            <a:off x="914399" y="2133600"/>
            <a:ext cx="7062611"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474023"/>
            <a:ext cx="7010400" cy="307777"/>
          </a:xfrm>
          <a:prstGeom prst="rect">
            <a:avLst/>
          </a:prstGeom>
        </p:spPr>
        <p:txBody>
          <a:bodyPr wrap="square">
            <a:spAutoFit/>
          </a:bodyPr>
          <a:lstStyle/>
          <a:p>
            <a:r>
              <a:rPr lang="en-US" sz="1400" dirty="0"/>
              <a:t>N. </a:t>
            </a:r>
            <a:r>
              <a:rPr lang="en-US" sz="1400" dirty="0" err="1"/>
              <a:t>Hatziargyriou</a:t>
            </a:r>
            <a:r>
              <a:rPr lang="en-US" sz="1400" dirty="0"/>
              <a:t> et al, “Microgrids” IEEE Power &amp; Energy Magazine, July/August 2007</a:t>
            </a:r>
          </a:p>
        </p:txBody>
      </p:sp>
    </p:spTree>
    <p:extLst>
      <p:ext uri="{BB962C8B-B14F-4D97-AF65-F5344CB8AC3E}">
        <p14:creationId xmlns:p14="http://schemas.microsoft.com/office/powerpoint/2010/main" val="3269277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 Micro-Grid Control</a:t>
            </a:r>
          </a:p>
        </p:txBody>
      </p:sp>
      <p:sp>
        <p:nvSpPr>
          <p:cNvPr id="5" name="Content Placeholder 4"/>
          <p:cNvSpPr>
            <a:spLocks noGrp="1"/>
          </p:cNvSpPr>
          <p:nvPr>
            <p:ph sz="half"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Hierarchical</a:t>
            </a:r>
          </a:p>
          <a:p>
            <a:pPr lvl="1"/>
            <a:r>
              <a:rPr lang="en-US" sz="1200" dirty="0" smtClean="0"/>
              <a:t>Decentralized</a:t>
            </a:r>
          </a:p>
          <a:p>
            <a:pPr lvl="1"/>
            <a:endParaRPr lang="en-US" sz="1200" dirty="0" smtClean="0"/>
          </a:p>
          <a:p>
            <a:endParaRPr lang="en-US" sz="1600" dirty="0" smtClean="0"/>
          </a:p>
        </p:txBody>
      </p:sp>
    </p:spTree>
    <p:extLst>
      <p:ext uri="{BB962C8B-B14F-4D97-AF65-F5344CB8AC3E}">
        <p14:creationId xmlns:p14="http://schemas.microsoft.com/office/powerpoint/2010/main" val="809157837"/>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dirty="0" smtClean="0"/>
              <a:t>Frequency Control</a:t>
            </a:r>
            <a:endParaRPr lang="en-US"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r>
              <a:rPr lang="en-US" sz="2000" dirty="0"/>
              <a:t>In a micro-grid the system is not supported by large </a:t>
            </a:r>
            <a:r>
              <a:rPr lang="en-US" sz="2000" dirty="0" smtClean="0"/>
              <a:t>central generators with large inertial masses.</a:t>
            </a:r>
            <a:endParaRPr lang="en-US" sz="2000" dirty="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dirty="0" smtClean="0"/>
              <a:t>Voltage Control</a:t>
            </a:r>
            <a:endParaRPr lang="en-US"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r>
              <a:rPr lang="en-US" sz="2000" dirty="0" smtClean="0"/>
              <a:t>It is controlled by the generators and other voltage control devices.</a:t>
            </a:r>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55</a:t>
            </a:fld>
            <a:endParaRPr lang="en-US"/>
          </a:p>
        </p:txBody>
      </p:sp>
    </p:spTree>
    <p:extLst>
      <p:ext uri="{BB962C8B-B14F-4D97-AF65-F5344CB8AC3E}">
        <p14:creationId xmlns:p14="http://schemas.microsoft.com/office/powerpoint/2010/main" val="23324990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lstStyle/>
          <a:p>
            <a:r>
              <a:rPr lang="en-US" dirty="0" smtClean="0"/>
              <a:t>In an interconnected power system the frequency is determined by the speed of the generators.  At nominal speed the generators produces 60 Hz.</a:t>
            </a:r>
          </a:p>
          <a:p>
            <a:r>
              <a:rPr lang="en-US" dirty="0" smtClean="0"/>
              <a:t>There is only a single value of frequency in an interconnected power system, with all generators operating in synchronism.</a:t>
            </a:r>
          </a:p>
          <a:p>
            <a:r>
              <a:rPr lang="en-US" dirty="0" smtClean="0"/>
              <a:t>These same basic principles apply to a micro-gird,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56</a:t>
            </a:fld>
            <a:endParaRPr lang="en-US"/>
          </a:p>
        </p:txBody>
      </p:sp>
    </p:spTree>
    <p:extLst>
      <p:ext uri="{BB962C8B-B14F-4D97-AF65-F5344CB8AC3E}">
        <p14:creationId xmlns:p14="http://schemas.microsoft.com/office/powerpoint/2010/main" val="20331182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t>Physical Interpretation of the Swing Equation</a:t>
            </a:r>
          </a:p>
        </p:txBody>
      </p:sp>
      <p:sp>
        <p:nvSpPr>
          <p:cNvPr id="214019" name="Rectangle 3"/>
          <p:cNvSpPr>
            <a:spLocks noChangeArrowheads="1"/>
          </p:cNvSpPr>
          <p:nvPr/>
        </p:nvSpPr>
        <p:spPr bwMode="auto">
          <a:xfrm>
            <a:off x="1828800" y="260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3079" name="Picture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624382"/>
            <a:ext cx="8229600" cy="2477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34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The Swing Equation</a:t>
            </a:r>
          </a:p>
        </p:txBody>
      </p:sp>
      <p:graphicFrame>
        <p:nvGraphicFramePr>
          <p:cNvPr id="215044" name="Object 4"/>
          <p:cNvGraphicFramePr>
            <a:graphicFrameLocks noChangeAspect="1"/>
          </p:cNvGraphicFramePr>
          <p:nvPr/>
        </p:nvGraphicFramePr>
        <p:xfrm>
          <a:off x="609600" y="2438400"/>
          <a:ext cx="1876425" cy="587375"/>
        </p:xfrm>
        <a:graphic>
          <a:graphicData uri="http://schemas.openxmlformats.org/presentationml/2006/ole">
            <mc:AlternateContent xmlns:mc="http://schemas.openxmlformats.org/markup-compatibility/2006">
              <mc:Choice xmlns:v="urn:schemas-microsoft-com:vml" Requires="v">
                <p:oleObj spid="_x0000_s4134" name="Equation" r:id="rId3" imgW="736560" imgH="228600" progId="Equation.3">
                  <p:embed/>
                </p:oleObj>
              </mc:Choice>
              <mc:Fallback>
                <p:oleObj name="Equation" r:id="rId3" imgW="7365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187642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5" name="Object 5"/>
          <p:cNvGraphicFramePr>
            <a:graphicFrameLocks noChangeAspect="1"/>
          </p:cNvGraphicFramePr>
          <p:nvPr/>
        </p:nvGraphicFramePr>
        <p:xfrm>
          <a:off x="609600" y="3581400"/>
          <a:ext cx="3241675" cy="928688"/>
        </p:xfrm>
        <a:graphic>
          <a:graphicData uri="http://schemas.openxmlformats.org/presentationml/2006/ole">
            <mc:AlternateContent xmlns:mc="http://schemas.openxmlformats.org/markup-compatibility/2006">
              <mc:Choice xmlns:v="urn:schemas-microsoft-com:vml" Requires="v">
                <p:oleObj spid="_x0000_s4135" r:id="rId5" imgW="1358310" imgH="393529" progId="Equation.3">
                  <p:embed/>
                </p:oleObj>
              </mc:Choice>
              <mc:Fallback>
                <p:oleObj r:id="rId5" imgW="135831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581400"/>
                        <a:ext cx="32416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6"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5047" name="Object 7"/>
          <p:cNvGraphicFramePr>
            <a:graphicFrameLocks noChangeAspect="1"/>
          </p:cNvGraphicFramePr>
          <p:nvPr/>
        </p:nvGraphicFramePr>
        <p:xfrm>
          <a:off x="609600" y="4953000"/>
          <a:ext cx="2286000" cy="1223963"/>
        </p:xfrm>
        <a:graphic>
          <a:graphicData uri="http://schemas.openxmlformats.org/presentationml/2006/ole">
            <mc:AlternateContent xmlns:mc="http://schemas.openxmlformats.org/markup-compatibility/2006">
              <mc:Choice xmlns:v="urn:schemas-microsoft-com:vml" Requires="v">
                <p:oleObj spid="_x0000_s4136" name="Equation" r:id="rId7" imgW="876240" imgH="469800" progId="Equation.3">
                  <p:embed/>
                </p:oleObj>
              </mc:Choice>
              <mc:Fallback>
                <p:oleObj name="Equation" r:id="rId7" imgW="876240" imgH="46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953000"/>
                        <a:ext cx="2286000"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53"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058" name="Text Box 18"/>
          <p:cNvSpPr txBox="1">
            <a:spLocks noChangeArrowheads="1"/>
          </p:cNvSpPr>
          <p:nvPr/>
        </p:nvSpPr>
        <p:spPr bwMode="auto">
          <a:xfrm>
            <a:off x="4114800" y="2362200"/>
            <a:ext cx="4648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swing equation is generated using Newton's Second Law with the acceleration equal to the difference in electrical and mechanical </a:t>
            </a:r>
            <a:r>
              <a:rPr lang="en-US" dirty="0" smtClean="0">
                <a:latin typeface="Times New Roman" pitchFamily="18" charset="0"/>
              </a:rPr>
              <a:t>toque.</a:t>
            </a:r>
            <a:endParaRPr lang="en-US" dirty="0">
              <a:latin typeface="Times New Roman" pitchFamily="18" charset="0"/>
            </a:endParaRPr>
          </a:p>
        </p:txBody>
      </p:sp>
      <p:sp>
        <p:nvSpPr>
          <p:cNvPr id="215059" name="Text Box 19"/>
          <p:cNvSpPr txBox="1">
            <a:spLocks noChangeArrowheads="1"/>
          </p:cNvSpPr>
          <p:nvPr/>
        </p:nvSpPr>
        <p:spPr bwMode="auto">
          <a:xfrm>
            <a:off x="4114800" y="3733800"/>
            <a:ext cx="4648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smtClean="0">
                <a:latin typeface="Times New Roman" pitchFamily="18" charset="0"/>
              </a:rPr>
              <a:t>The swing </a:t>
            </a:r>
            <a:r>
              <a:rPr lang="en-US" dirty="0">
                <a:latin typeface="Times New Roman" pitchFamily="18" charset="0"/>
              </a:rPr>
              <a:t>equation does not deal with rectilinear motion, instead the motion is </a:t>
            </a:r>
            <a:r>
              <a:rPr lang="en-US" dirty="0" smtClean="0">
                <a:latin typeface="Times New Roman" pitchFamily="18" charset="0"/>
              </a:rPr>
              <a:t>rotational.</a:t>
            </a:r>
            <a:endParaRPr lang="en-US" dirty="0">
              <a:latin typeface="Times New Roman" pitchFamily="18" charset="0"/>
            </a:endParaRPr>
          </a:p>
        </p:txBody>
      </p:sp>
      <p:sp>
        <p:nvSpPr>
          <p:cNvPr id="215060" name="Text Box 20"/>
          <p:cNvSpPr txBox="1">
            <a:spLocks noChangeArrowheads="1"/>
          </p:cNvSpPr>
          <p:nvPr/>
        </p:nvSpPr>
        <p:spPr bwMode="auto">
          <a:xfrm>
            <a:off x="4114800" y="4876800"/>
            <a:ext cx="46482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H is a measure of the stored rotational kinetic energy of a machine divided by the VA </a:t>
            </a:r>
            <a:r>
              <a:rPr lang="en-US" dirty="0" smtClean="0">
                <a:latin typeface="Times New Roman" pitchFamily="18" charset="0"/>
              </a:rPr>
              <a:t>base.</a:t>
            </a:r>
            <a:endParaRPr lang="en-US" dirty="0">
              <a:latin typeface="Times New Roman" pitchFamily="18" charset="0"/>
            </a:endParaRPr>
          </a:p>
          <a:p>
            <a:pPr>
              <a:spcBef>
                <a:spcPct val="50000"/>
              </a:spcBef>
              <a:buFont typeface="Wingdings" pitchFamily="2" charset="2"/>
              <a:buChar char="Ø"/>
            </a:pPr>
            <a:r>
              <a:rPr lang="en-US" dirty="0">
                <a:latin typeface="Times New Roman" pitchFamily="18" charset="0"/>
              </a:rPr>
              <a:t> J is the moment of inertia for a rotating body has a well defined </a:t>
            </a:r>
            <a:r>
              <a:rPr lang="en-US" dirty="0" smtClean="0">
                <a:latin typeface="Times New Roman" pitchFamily="18" charset="0"/>
              </a:rPr>
              <a:t>form.</a:t>
            </a:r>
            <a:endParaRPr lang="en-US" dirty="0">
              <a:latin typeface="Times New Roman" pitchFamily="18" charset="0"/>
            </a:endParaRPr>
          </a:p>
        </p:txBody>
      </p:sp>
    </p:spTree>
    <p:extLst>
      <p:ext uri="{BB962C8B-B14F-4D97-AF65-F5344CB8AC3E}">
        <p14:creationId xmlns:p14="http://schemas.microsoft.com/office/powerpoint/2010/main" val="1109335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45"/>
                                        </p:tgtEl>
                                        <p:attrNameLst>
                                          <p:attrName>style.visibility</p:attrName>
                                        </p:attrNameLst>
                                      </p:cBhvr>
                                      <p:to>
                                        <p:strVal val="visible"/>
                                      </p:to>
                                    </p:set>
                                    <p:animEffect transition="in" filter="blinds(horizontal)">
                                      <p:cBhvr>
                                        <p:cTn id="7" dur="500"/>
                                        <p:tgtEl>
                                          <p:spTgt spid="21504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5059"/>
                                        </p:tgtEl>
                                        <p:attrNameLst>
                                          <p:attrName>style.visibility</p:attrName>
                                        </p:attrNameLst>
                                      </p:cBhvr>
                                      <p:to>
                                        <p:strVal val="visible"/>
                                      </p:to>
                                    </p:set>
                                    <p:animEffect transition="in" filter="blinds(horizontal)">
                                      <p:cBhvr>
                                        <p:cTn id="10" dur="500"/>
                                        <p:tgtEl>
                                          <p:spTgt spid="2150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5047"/>
                                        </p:tgtEl>
                                        <p:attrNameLst>
                                          <p:attrName>style.visibility</p:attrName>
                                        </p:attrNameLst>
                                      </p:cBhvr>
                                      <p:to>
                                        <p:strVal val="visible"/>
                                      </p:to>
                                    </p:set>
                                    <p:animEffect transition="in" filter="blinds(horizontal)">
                                      <p:cBhvr>
                                        <p:cTn id="15" dur="500"/>
                                        <p:tgtEl>
                                          <p:spTgt spid="21504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5060"/>
                                        </p:tgtEl>
                                        <p:attrNameLst>
                                          <p:attrName>style.visibility</p:attrName>
                                        </p:attrNameLst>
                                      </p:cBhvr>
                                      <p:to>
                                        <p:strVal val="visible"/>
                                      </p:to>
                                    </p:set>
                                    <p:animEffect transition="in" filter="blinds(horizontal)">
                                      <p:cBhvr>
                                        <p:cTn id="18" dur="500"/>
                                        <p:tgtEl>
                                          <p:spTgt spid="21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9" grpId="0"/>
      <p:bldP spid="215060"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t>The Swing Equation</a:t>
            </a:r>
          </a:p>
        </p:txBody>
      </p:sp>
      <p:sp>
        <p:nvSpPr>
          <p:cNvPr id="238598"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5"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9" name="Rectangle 17"/>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08" name="Object 16"/>
          <p:cNvGraphicFramePr>
            <a:graphicFrameLocks noChangeAspect="1"/>
          </p:cNvGraphicFramePr>
          <p:nvPr>
            <p:extLst>
              <p:ext uri="{D42A27DB-BD31-4B8C-83A1-F6EECF244321}">
                <p14:modId xmlns:p14="http://schemas.microsoft.com/office/powerpoint/2010/main" val="2868643972"/>
              </p:ext>
            </p:extLst>
          </p:nvPr>
        </p:nvGraphicFramePr>
        <p:xfrm>
          <a:off x="838200" y="2989263"/>
          <a:ext cx="2530475" cy="715962"/>
        </p:xfrm>
        <a:graphic>
          <a:graphicData uri="http://schemas.openxmlformats.org/presentationml/2006/ole">
            <mc:AlternateContent xmlns:mc="http://schemas.openxmlformats.org/markup-compatibility/2006">
              <mc:Choice xmlns:v="urn:schemas-microsoft-com:vml" Requires="v">
                <p:oleObj spid="_x0000_s5170" name="Equation" r:id="rId3" imgW="1511300" imgH="431800" progId="Equation.3">
                  <p:embed/>
                </p:oleObj>
              </mc:Choice>
              <mc:Fallback>
                <p:oleObj name="Equation" r:id="rId3" imgW="1511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89263"/>
                        <a:ext cx="2530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3" name="Rectangle 21"/>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2" name="Object 20"/>
          <p:cNvGraphicFramePr>
            <a:graphicFrameLocks noChangeAspect="1"/>
          </p:cNvGraphicFramePr>
          <p:nvPr>
            <p:extLst>
              <p:ext uri="{D42A27DB-BD31-4B8C-83A1-F6EECF244321}">
                <p14:modId xmlns:p14="http://schemas.microsoft.com/office/powerpoint/2010/main" val="2548356805"/>
              </p:ext>
            </p:extLst>
          </p:nvPr>
        </p:nvGraphicFramePr>
        <p:xfrm>
          <a:off x="914400" y="1922463"/>
          <a:ext cx="1479550" cy="715962"/>
        </p:xfrm>
        <a:graphic>
          <a:graphicData uri="http://schemas.openxmlformats.org/presentationml/2006/ole">
            <mc:AlternateContent xmlns:mc="http://schemas.openxmlformats.org/markup-compatibility/2006">
              <mc:Choice xmlns:v="urn:schemas-microsoft-com:vml" Requires="v">
                <p:oleObj spid="_x0000_s5171" name="Equation" r:id="rId5" imgW="888614" imgH="431613" progId="Equation.3">
                  <p:embed/>
                </p:oleObj>
              </mc:Choice>
              <mc:Fallback>
                <p:oleObj name="Equation" r:id="rId5" imgW="888614"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22463"/>
                        <a:ext cx="1479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5" name="Rectangle 23"/>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4" name="Object 22"/>
          <p:cNvGraphicFramePr>
            <a:graphicFrameLocks noChangeAspect="1"/>
          </p:cNvGraphicFramePr>
          <p:nvPr>
            <p:extLst>
              <p:ext uri="{D42A27DB-BD31-4B8C-83A1-F6EECF244321}">
                <p14:modId xmlns:p14="http://schemas.microsoft.com/office/powerpoint/2010/main" val="542822353"/>
              </p:ext>
            </p:extLst>
          </p:nvPr>
        </p:nvGraphicFramePr>
        <p:xfrm>
          <a:off x="914400" y="4132263"/>
          <a:ext cx="1352550" cy="715962"/>
        </p:xfrm>
        <a:graphic>
          <a:graphicData uri="http://schemas.openxmlformats.org/presentationml/2006/ole">
            <mc:AlternateContent xmlns:mc="http://schemas.openxmlformats.org/markup-compatibility/2006">
              <mc:Choice xmlns:v="urn:schemas-microsoft-com:vml" Requires="v">
                <p:oleObj spid="_x0000_s5172" name="Equation" r:id="rId7" imgW="812447" imgH="431613" progId="Equation.3">
                  <p:embed/>
                </p:oleObj>
              </mc:Choice>
              <mc:Fallback>
                <p:oleObj name="Equation" r:id="rId7" imgW="812447"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132263"/>
                        <a:ext cx="1352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7" name="Rectangle 25"/>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6" name="Object 24"/>
          <p:cNvGraphicFramePr>
            <a:graphicFrameLocks noChangeAspect="1"/>
          </p:cNvGraphicFramePr>
          <p:nvPr>
            <p:extLst>
              <p:ext uri="{D42A27DB-BD31-4B8C-83A1-F6EECF244321}">
                <p14:modId xmlns:p14="http://schemas.microsoft.com/office/powerpoint/2010/main" val="3102243364"/>
              </p:ext>
            </p:extLst>
          </p:nvPr>
        </p:nvGraphicFramePr>
        <p:xfrm>
          <a:off x="969963" y="5230813"/>
          <a:ext cx="1870075" cy="715962"/>
        </p:xfrm>
        <a:graphic>
          <a:graphicData uri="http://schemas.openxmlformats.org/presentationml/2006/ole">
            <mc:AlternateContent xmlns:mc="http://schemas.openxmlformats.org/markup-compatibility/2006">
              <mc:Choice xmlns:v="urn:schemas-microsoft-com:vml" Requires="v">
                <p:oleObj spid="_x0000_s5173" name="Equation" r:id="rId9" imgW="1117440" imgH="431640" progId="Equation.3">
                  <p:embed/>
                </p:oleObj>
              </mc:Choice>
              <mc:Fallback>
                <p:oleObj name="Equation" r:id="rId9" imgW="11174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963" y="5230813"/>
                        <a:ext cx="18700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8" name="Text Box 26"/>
          <p:cNvSpPr txBox="1">
            <a:spLocks noChangeArrowheads="1"/>
          </p:cNvSpPr>
          <p:nvPr/>
        </p:nvSpPr>
        <p:spPr bwMode="auto">
          <a:xfrm>
            <a:off x="4114800" y="1752600"/>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moment of inertia for the rotational mass is expressed as a function of the inertia </a:t>
            </a:r>
            <a:r>
              <a:rPr lang="en-US" dirty="0" smtClean="0">
                <a:latin typeface="Times New Roman" pitchFamily="18" charset="0"/>
              </a:rPr>
              <a:t>constant.</a:t>
            </a:r>
            <a:endParaRPr lang="en-US" dirty="0">
              <a:latin typeface="Times New Roman" pitchFamily="18" charset="0"/>
            </a:endParaRPr>
          </a:p>
        </p:txBody>
      </p:sp>
      <p:sp>
        <p:nvSpPr>
          <p:cNvPr id="238619" name="Text Box 27"/>
          <p:cNvSpPr txBox="1">
            <a:spLocks noChangeArrowheads="1"/>
          </p:cNvSpPr>
          <p:nvPr/>
        </p:nvSpPr>
        <p:spPr bwMode="auto">
          <a:xfrm>
            <a:off x="4114800" y="3017838"/>
            <a:ext cx="46482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moment of inertia is then substituted back into the equation for Newton’s Second </a:t>
            </a:r>
            <a:r>
              <a:rPr lang="en-US" dirty="0" smtClean="0">
                <a:latin typeface="Times New Roman" pitchFamily="18" charset="0"/>
              </a:rPr>
              <a:t>Law.</a:t>
            </a:r>
            <a:endParaRPr lang="en-US" dirty="0">
              <a:latin typeface="Times New Roman" pitchFamily="18" charset="0"/>
            </a:endParaRPr>
          </a:p>
        </p:txBody>
      </p:sp>
      <p:sp>
        <p:nvSpPr>
          <p:cNvPr id="238620" name="Text Box 28"/>
          <p:cNvSpPr txBox="1">
            <a:spLocks noChangeArrowheads="1"/>
          </p:cNvSpPr>
          <p:nvPr/>
        </p:nvSpPr>
        <p:spPr bwMode="auto">
          <a:xfrm>
            <a:off x="4114800" y="40862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base torque is then defined based on the base VA and base angular </a:t>
            </a:r>
            <a:r>
              <a:rPr lang="en-US" dirty="0" smtClean="0">
                <a:latin typeface="Times New Roman" pitchFamily="18" charset="0"/>
              </a:rPr>
              <a:t>velocity.</a:t>
            </a:r>
            <a:endParaRPr lang="en-US" dirty="0">
              <a:latin typeface="Times New Roman" pitchFamily="18" charset="0"/>
            </a:endParaRPr>
          </a:p>
        </p:txBody>
      </p:sp>
      <p:sp>
        <p:nvSpPr>
          <p:cNvPr id="238621" name="Text Box 29"/>
          <p:cNvSpPr txBox="1">
            <a:spLocks noChangeArrowheads="1"/>
          </p:cNvSpPr>
          <p:nvPr/>
        </p:nvSpPr>
        <p:spPr bwMode="auto">
          <a:xfrm>
            <a:off x="4114800" y="53054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Using the base torque the equation is converted to a per unit </a:t>
            </a:r>
            <a:r>
              <a:rPr lang="en-US" dirty="0" smtClean="0">
                <a:latin typeface="Times New Roman" pitchFamily="18" charset="0"/>
              </a:rPr>
              <a:t>system.</a:t>
            </a:r>
            <a:endParaRPr lang="en-US" dirty="0">
              <a:latin typeface="Times New Roman" pitchFamily="18" charset="0"/>
            </a:endParaRPr>
          </a:p>
        </p:txBody>
      </p:sp>
    </p:spTree>
    <p:extLst>
      <p:ext uri="{BB962C8B-B14F-4D97-AF65-F5344CB8AC3E}">
        <p14:creationId xmlns:p14="http://schemas.microsoft.com/office/powerpoint/2010/main" val="77189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6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6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86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8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6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19" grpId="0"/>
      <p:bldP spid="238620" grpId="0"/>
      <p:bldP spid="2386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a:t>
            </a:r>
            <a:r>
              <a:rPr lang="en-US" dirty="0"/>
              <a:t>distributed energy resources (DER</a:t>
            </a:r>
            <a:r>
              <a:rPr lang="en-US" dirty="0" smtClean="0"/>
              <a:t>)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 also seen as microgrids</a:t>
            </a:r>
          </a:p>
          <a:p>
            <a:r>
              <a:rPr lang="en-US" dirty="0" smtClean="0"/>
              <a:t>Microgrids that can separate from utility grid during disruption and continue to serve critical local load until grid service is restored (main objective of CERTS microgrid)</a:t>
            </a:r>
          </a:p>
        </p:txBody>
      </p:sp>
      <p:sp>
        <p:nvSpPr>
          <p:cNvPr id="4" name="TextBox 3"/>
          <p:cNvSpPr txBox="1"/>
          <p:nvPr/>
        </p:nvSpPr>
        <p:spPr>
          <a:xfrm>
            <a:off x="609600" y="6096000"/>
            <a:ext cx="7401513" cy="338554"/>
          </a:xfrm>
          <a:prstGeom prst="rect">
            <a:avLst/>
          </a:prstGeom>
          <a:noFill/>
        </p:spPr>
        <p:txBody>
          <a:bodyPr wrap="none" rtlCol="0">
            <a:spAutoFit/>
          </a:bodyPr>
          <a:lstStyle/>
          <a:p>
            <a:r>
              <a:rPr lang="en-US" sz="1600" baseline="30000" dirty="0" smtClean="0"/>
              <a:t>1</a:t>
            </a:r>
            <a:r>
              <a:rPr lang="en-US" sz="1600" dirty="0" smtClean="0"/>
              <a:t>: N. </a:t>
            </a:r>
            <a:r>
              <a:rPr lang="en-US" sz="1600" dirty="0" err="1" smtClean="0"/>
              <a:t>Hatziargyriou</a:t>
            </a:r>
            <a:r>
              <a:rPr lang="en-US" sz="1600" dirty="0" smtClean="0"/>
              <a:t> et al, “Microgrids” IEEE Power &amp; Energy Magazine, July/August 2007</a:t>
            </a:r>
            <a:endParaRPr lang="en-US" sz="1600" dirty="0"/>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spTree>
    <p:extLst>
      <p:ext uri="{BB962C8B-B14F-4D97-AF65-F5344CB8AC3E}">
        <p14:creationId xmlns:p14="http://schemas.microsoft.com/office/powerpoint/2010/main" val="17180933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t>The Swing Equation</a:t>
            </a:r>
          </a:p>
        </p:txBody>
      </p:sp>
      <p:graphicFrame>
        <p:nvGraphicFramePr>
          <p:cNvPr id="239619" name="Object 3"/>
          <p:cNvGraphicFramePr>
            <a:graphicFrameLocks noGrp="1" noChangeAspect="1"/>
          </p:cNvGraphicFramePr>
          <p:nvPr>
            <p:ph sz="half" idx="1"/>
            <p:extLst>
              <p:ext uri="{D42A27DB-BD31-4B8C-83A1-F6EECF244321}">
                <p14:modId xmlns:p14="http://schemas.microsoft.com/office/powerpoint/2010/main" val="428725329"/>
              </p:ext>
            </p:extLst>
          </p:nvPr>
        </p:nvGraphicFramePr>
        <p:xfrm>
          <a:off x="5048250" y="3054350"/>
          <a:ext cx="1362075" cy="908050"/>
        </p:xfrm>
        <a:graphic>
          <a:graphicData uri="http://schemas.openxmlformats.org/presentationml/2006/ole">
            <mc:AlternateContent xmlns:mc="http://schemas.openxmlformats.org/markup-compatibility/2006">
              <mc:Choice xmlns:v="urn:schemas-microsoft-com:vml" Requires="v">
                <p:oleObj spid="_x0000_s6170"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054350"/>
                        <a:ext cx="136207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9622"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9629"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39630" name="Object 14"/>
          <p:cNvGraphicFramePr>
            <a:graphicFrameLocks noChangeAspect="1"/>
          </p:cNvGraphicFramePr>
          <p:nvPr>
            <p:extLst>
              <p:ext uri="{D42A27DB-BD31-4B8C-83A1-F6EECF244321}">
                <p14:modId xmlns:p14="http://schemas.microsoft.com/office/powerpoint/2010/main" val="3404221776"/>
              </p:ext>
            </p:extLst>
          </p:nvPr>
        </p:nvGraphicFramePr>
        <p:xfrm>
          <a:off x="2514600" y="3011488"/>
          <a:ext cx="2378075" cy="919162"/>
        </p:xfrm>
        <a:graphic>
          <a:graphicData uri="http://schemas.openxmlformats.org/presentationml/2006/ole">
            <mc:AlternateContent xmlns:mc="http://schemas.openxmlformats.org/markup-compatibility/2006">
              <mc:Choice xmlns:v="urn:schemas-microsoft-com:vml" Requires="v">
                <p:oleObj spid="_x0000_s6171"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011488"/>
                        <a:ext cx="2378075"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9633" name="Text Box 17"/>
          <p:cNvSpPr txBox="1">
            <a:spLocks noChangeArrowheads="1"/>
          </p:cNvSpPr>
          <p:nvPr/>
        </p:nvSpPr>
        <p:spPr bwMode="auto">
          <a:xfrm>
            <a:off x="990600" y="16764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The derived equation does not account for any friction or losses in the system</a:t>
            </a:r>
          </a:p>
          <a:p>
            <a:pPr>
              <a:spcBef>
                <a:spcPct val="50000"/>
              </a:spcBef>
              <a:buFont typeface="Wingdings" pitchFamily="2" charset="2"/>
              <a:buChar char="Ø"/>
            </a:pPr>
            <a:r>
              <a:rPr lang="en-US">
                <a:latin typeface="Times New Roman" pitchFamily="18" charset="0"/>
              </a:rPr>
              <a:t>This results in a model that has no damping</a:t>
            </a:r>
          </a:p>
        </p:txBody>
      </p:sp>
      <p:sp>
        <p:nvSpPr>
          <p:cNvPr id="239634" name="Text Box 18"/>
          <p:cNvSpPr txBox="1">
            <a:spLocks noChangeArrowheads="1"/>
          </p:cNvSpPr>
          <p:nvPr/>
        </p:nvSpPr>
        <p:spPr bwMode="auto">
          <a:xfrm>
            <a:off x="914400" y="46482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It is common to add a term to the swing equation in order to generate a component of damping torque</a:t>
            </a:r>
          </a:p>
          <a:p>
            <a:pPr>
              <a:spcBef>
                <a:spcPct val="50000"/>
              </a:spcBef>
              <a:buFont typeface="Wingdings" pitchFamily="2" charset="2"/>
              <a:buChar char="Ø"/>
            </a:pPr>
            <a:r>
              <a:rPr lang="en-US">
                <a:latin typeface="Times New Roman" pitchFamily="18" charset="0"/>
              </a:rPr>
              <a:t> This final equation is the classical swing equation</a:t>
            </a:r>
          </a:p>
        </p:txBody>
      </p:sp>
    </p:spTree>
    <p:extLst>
      <p:ext uri="{BB962C8B-B14F-4D97-AF65-F5344CB8AC3E}">
        <p14:creationId xmlns:p14="http://schemas.microsoft.com/office/powerpoint/2010/main" val="1406475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horizontal)">
                                      <p:cBhvr>
                                        <p:cTn id="7" dur="500"/>
                                        <p:tgtEl>
                                          <p:spTgt spid="2396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9634"/>
                                        </p:tgtEl>
                                        <p:attrNameLst>
                                          <p:attrName>style.visibility</p:attrName>
                                        </p:attrNameLst>
                                      </p:cBhvr>
                                      <p:to>
                                        <p:strVal val="visible"/>
                                      </p:to>
                                    </p:set>
                                    <p:animEffect transition="in" filter="blinds(horizontal)">
                                      <p:cBhvr>
                                        <p:cTn id="10" dur="500"/>
                                        <p:tgtEl>
                                          <p:spTgt spid="23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3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normAutofit/>
          </a:bodyPr>
          <a:lstStyle/>
          <a:p>
            <a:r>
              <a:rPr lang="en-US" dirty="0" smtClean="0"/>
              <a:t>Representation </a:t>
            </a:r>
            <a:r>
              <a:rPr lang="en-US" dirty="0"/>
              <a:t>of the Swing Equation</a:t>
            </a:r>
          </a:p>
        </p:txBody>
      </p:sp>
      <p:sp>
        <p:nvSpPr>
          <p:cNvPr id="216076" name="Rectangle 12"/>
          <p:cNvSpPr>
            <a:spLocks noGrp="1" noChangeArrowheads="1"/>
          </p:cNvSpPr>
          <p:nvPr>
            <p:ph idx="1"/>
          </p:nvPr>
        </p:nvSpPr>
        <p:spPr>
          <a:xfrm>
            <a:off x="457200" y="2824164"/>
            <a:ext cx="8229600" cy="3302000"/>
          </a:xfrm>
        </p:spPr>
        <p:txBody>
          <a:bodyPr/>
          <a:lstStyle/>
          <a:p>
            <a:pPr>
              <a:lnSpc>
                <a:spcPct val="85000"/>
              </a:lnSpc>
              <a:buFont typeface="Wingdings" pitchFamily="2" charset="2"/>
              <a:buChar char="Ø"/>
            </a:pPr>
            <a:r>
              <a:rPr lang="en-US" dirty="0"/>
              <a:t>The swing equation has been expressed as a second order differential equation</a:t>
            </a:r>
          </a:p>
          <a:p>
            <a:pPr>
              <a:lnSpc>
                <a:spcPct val="85000"/>
              </a:lnSpc>
              <a:buFont typeface="Wingdings" pitchFamily="2" charset="2"/>
              <a:buChar char="Ø"/>
            </a:pPr>
            <a:endParaRPr lang="en-US" dirty="0"/>
          </a:p>
          <a:p>
            <a:pPr>
              <a:lnSpc>
                <a:spcPct val="85000"/>
              </a:lnSpc>
              <a:buFont typeface="Wingdings" pitchFamily="2" charset="2"/>
              <a:buChar char="Ø"/>
            </a:pPr>
            <a:r>
              <a:rPr lang="en-US" dirty="0"/>
              <a:t> For the purpose of numeric simulation the second order differential equation can be expressed in 2 possible forms:</a:t>
            </a:r>
          </a:p>
          <a:p>
            <a:pPr>
              <a:lnSpc>
                <a:spcPct val="85000"/>
              </a:lnSpc>
              <a:buFont typeface="Wingdings" pitchFamily="2" charset="2"/>
              <a:buChar char="Ø"/>
            </a:pPr>
            <a:endParaRPr lang="en-US" dirty="0"/>
          </a:p>
          <a:p>
            <a:pPr lvl="1">
              <a:lnSpc>
                <a:spcPct val="85000"/>
              </a:lnSpc>
              <a:buFont typeface="Wingdings" pitchFamily="2" charset="2"/>
              <a:buChar char="Ø"/>
            </a:pPr>
            <a:r>
              <a:rPr lang="en-US" sz="2000" dirty="0"/>
              <a:t>Transfer Function</a:t>
            </a:r>
          </a:p>
          <a:p>
            <a:pPr lvl="1">
              <a:lnSpc>
                <a:spcPct val="85000"/>
              </a:lnSpc>
              <a:buFont typeface="Wingdings" pitchFamily="2" charset="2"/>
              <a:buChar char="Ø"/>
            </a:pPr>
            <a:r>
              <a:rPr lang="en-US" sz="2000" dirty="0"/>
              <a:t>State Space Representation</a:t>
            </a:r>
            <a:r>
              <a:rPr lang="en-US" dirty="0"/>
              <a:t> </a:t>
            </a:r>
          </a:p>
        </p:txBody>
      </p:sp>
      <p:sp>
        <p:nvSpPr>
          <p:cNvPr id="216067"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8"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9"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6077" name="Object 13"/>
          <p:cNvGraphicFramePr>
            <a:graphicFrameLocks noChangeAspect="1"/>
          </p:cNvGraphicFramePr>
          <p:nvPr>
            <p:extLst>
              <p:ext uri="{D42A27DB-BD31-4B8C-83A1-F6EECF244321}">
                <p14:modId xmlns:p14="http://schemas.microsoft.com/office/powerpoint/2010/main" val="2357683703"/>
              </p:ext>
            </p:extLst>
          </p:nvPr>
        </p:nvGraphicFramePr>
        <p:xfrm>
          <a:off x="5029200" y="1676400"/>
          <a:ext cx="1381125" cy="908050"/>
        </p:xfrm>
        <a:graphic>
          <a:graphicData uri="http://schemas.openxmlformats.org/presentationml/2006/ole">
            <mc:AlternateContent xmlns:mc="http://schemas.openxmlformats.org/markup-compatibility/2006">
              <mc:Choice xmlns:v="urn:schemas-microsoft-com:vml" Requires="v">
                <p:oleObj spid="_x0000_s7194"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76400"/>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78" name="Object 14"/>
          <p:cNvGraphicFramePr>
            <a:graphicFrameLocks noChangeAspect="1"/>
          </p:cNvGraphicFramePr>
          <p:nvPr>
            <p:extLst>
              <p:ext uri="{D42A27DB-BD31-4B8C-83A1-F6EECF244321}">
                <p14:modId xmlns:p14="http://schemas.microsoft.com/office/powerpoint/2010/main" val="3853675597"/>
              </p:ext>
            </p:extLst>
          </p:nvPr>
        </p:nvGraphicFramePr>
        <p:xfrm>
          <a:off x="2481263" y="1676400"/>
          <a:ext cx="2411412" cy="919163"/>
        </p:xfrm>
        <a:graphic>
          <a:graphicData uri="http://schemas.openxmlformats.org/presentationml/2006/ole">
            <mc:AlternateContent xmlns:mc="http://schemas.openxmlformats.org/markup-compatibility/2006">
              <mc:Choice xmlns:v="urn:schemas-microsoft-com:vml" Requires="v">
                <p:oleObj spid="_x0000_s7195"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263" y="1676400"/>
                        <a:ext cx="2411412"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9574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04800" y="282575"/>
            <a:ext cx="8686800" cy="860425"/>
          </a:xfrm>
        </p:spPr>
        <p:txBody>
          <a:bodyPr>
            <a:normAutofit/>
          </a:bodyPr>
          <a:lstStyle/>
          <a:p>
            <a:r>
              <a:rPr lang="en-US" dirty="0" smtClean="0"/>
              <a:t>Representation </a:t>
            </a:r>
            <a:r>
              <a:rPr lang="en-US" dirty="0"/>
              <a:t>of the Swing Equation</a:t>
            </a:r>
          </a:p>
        </p:txBody>
      </p:sp>
      <p:sp>
        <p:nvSpPr>
          <p:cNvPr id="244739" name="Rectangle 3"/>
          <p:cNvSpPr>
            <a:spLocks noGrp="1" noChangeArrowheads="1"/>
          </p:cNvSpPr>
          <p:nvPr>
            <p:ph type="body" idx="1"/>
          </p:nvPr>
        </p:nvSpPr>
        <p:spPr>
          <a:xfrm>
            <a:off x="304800" y="2819400"/>
            <a:ext cx="8853488" cy="1143000"/>
          </a:xfrm>
        </p:spPr>
        <p:txBody>
          <a:bodyPr/>
          <a:lstStyle/>
          <a:p>
            <a:pPr>
              <a:buFont typeface="Wingdings" pitchFamily="2" charset="2"/>
              <a:buChar char="Ø"/>
            </a:pPr>
            <a:r>
              <a:rPr lang="en-US" dirty="0"/>
              <a:t>In order to represent the swing equation in the state space it is necessary to express it as 2 coupled first order ODEs</a:t>
            </a:r>
          </a:p>
        </p:txBody>
      </p:sp>
      <p:sp>
        <p:nvSpPr>
          <p:cNvPr id="244740"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1"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2" name="Rectangle 6"/>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44743" name="Object 7"/>
          <p:cNvGraphicFramePr>
            <a:graphicFrameLocks noChangeAspect="1"/>
          </p:cNvGraphicFramePr>
          <p:nvPr>
            <p:extLst>
              <p:ext uri="{D42A27DB-BD31-4B8C-83A1-F6EECF244321}">
                <p14:modId xmlns:p14="http://schemas.microsoft.com/office/powerpoint/2010/main" val="3127905358"/>
              </p:ext>
            </p:extLst>
          </p:nvPr>
        </p:nvGraphicFramePr>
        <p:xfrm>
          <a:off x="5029200" y="1719263"/>
          <a:ext cx="1381125" cy="908050"/>
        </p:xfrm>
        <a:graphic>
          <a:graphicData uri="http://schemas.openxmlformats.org/presentationml/2006/ole">
            <mc:AlternateContent xmlns:mc="http://schemas.openxmlformats.org/markup-compatibility/2006">
              <mc:Choice xmlns:v="urn:schemas-microsoft-com:vml" Requires="v">
                <p:oleObj spid="_x0000_s8230"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719263"/>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44" name="Object 8"/>
          <p:cNvGraphicFramePr>
            <a:graphicFrameLocks noChangeAspect="1"/>
          </p:cNvGraphicFramePr>
          <p:nvPr>
            <p:extLst>
              <p:ext uri="{D42A27DB-BD31-4B8C-83A1-F6EECF244321}">
                <p14:modId xmlns:p14="http://schemas.microsoft.com/office/powerpoint/2010/main" val="516924440"/>
              </p:ext>
            </p:extLst>
          </p:nvPr>
        </p:nvGraphicFramePr>
        <p:xfrm>
          <a:off x="2546350" y="1676400"/>
          <a:ext cx="2281238" cy="919163"/>
        </p:xfrm>
        <a:graphic>
          <a:graphicData uri="http://schemas.openxmlformats.org/presentationml/2006/ole">
            <mc:AlternateContent xmlns:mc="http://schemas.openxmlformats.org/markup-compatibility/2006">
              <mc:Choice xmlns:v="urn:schemas-microsoft-com:vml" Requires="v">
                <p:oleObj spid="_x0000_s8231" name="Equation" r:id="rId5" imgW="1117440" imgH="457200" progId="Equation.3">
                  <p:embed/>
                </p:oleObj>
              </mc:Choice>
              <mc:Fallback>
                <p:oleObj name="Equation" r:id="rId5" imgW="11174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350" y="1676400"/>
                        <a:ext cx="2281238"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4746" name="Rectangle 10"/>
          <p:cNvSpPr>
            <a:spLocks noChangeArrowheads="1"/>
          </p:cNvSpPr>
          <p:nvPr/>
        </p:nvSpPr>
        <p:spPr bwMode="auto">
          <a:xfrm>
            <a:off x="0" y="302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44745" name="Object 9"/>
          <p:cNvGraphicFramePr>
            <a:graphicFrameLocks noChangeAspect="1"/>
          </p:cNvGraphicFramePr>
          <p:nvPr>
            <p:extLst>
              <p:ext uri="{D42A27DB-BD31-4B8C-83A1-F6EECF244321}">
                <p14:modId xmlns:p14="http://schemas.microsoft.com/office/powerpoint/2010/main" val="3986493101"/>
              </p:ext>
            </p:extLst>
          </p:nvPr>
        </p:nvGraphicFramePr>
        <p:xfrm>
          <a:off x="2743200" y="4114800"/>
          <a:ext cx="3733800" cy="1587500"/>
        </p:xfrm>
        <a:graphic>
          <a:graphicData uri="http://schemas.openxmlformats.org/presentationml/2006/ole">
            <mc:AlternateContent xmlns:mc="http://schemas.openxmlformats.org/markup-compatibility/2006">
              <mc:Choice xmlns:v="urn:schemas-microsoft-com:vml" Requires="v">
                <p:oleObj spid="_x0000_s8232" name="Equation" r:id="rId7" imgW="1905000" imgH="812800" progId="Equation.3">
                  <p:embed/>
                </p:oleObj>
              </mc:Choice>
              <mc:Fallback>
                <p:oleObj name="Equation" r:id="rId7" imgW="1905000" imgH="812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4114800"/>
                        <a:ext cx="3733800" cy="158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46565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9246" name="VISIO" r:id="rId3" imgW="4784760" imgH="1212840" progId="Visio.Drawing.6">
                    <p:embed/>
                  </p:oleObj>
                </mc:Choice>
                <mc:Fallback>
                  <p:oleObj name="VISIO" r:id="rId3" imgW="4784760" imgH="12128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Grp="1" noChangeAspect="1"/>
          </p:cNvGraphicFramePr>
          <p:nvPr>
            <p:ph idx="1"/>
            <p:extLst>
              <p:ext uri="{D42A27DB-BD31-4B8C-83A1-F6EECF244321}">
                <p14:modId xmlns:p14="http://schemas.microsoft.com/office/powerpoint/2010/main" val="1600008996"/>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9247" name="Equation" r:id="rId5" imgW="1905000" imgH="812800" progId="Equation.3">
                  <p:embed/>
                </p:oleObj>
              </mc:Choice>
              <mc:Fallback>
                <p:oleObj name="Equation" r:id="rId5" imgW="19050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2"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64</a:t>
            </a:fld>
            <a:endParaRPr lang="en-US"/>
          </a:p>
        </p:txBody>
      </p:sp>
    </p:spTree>
    <p:extLst>
      <p:ext uri="{BB962C8B-B14F-4D97-AF65-F5344CB8AC3E}">
        <p14:creationId xmlns:p14="http://schemas.microsoft.com/office/powerpoint/2010/main" val="42446226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4600810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66</a:t>
            </a:fld>
            <a:endParaRPr lang="en-US"/>
          </a:p>
        </p:txBody>
      </p:sp>
      <p:pic>
        <p:nvPicPr>
          <p:cNvPr id="7" name="Picture 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a:t>
            </a:r>
          </a:p>
          <a:p>
            <a:endParaRPr lang="en-US" sz="2000" dirty="0"/>
          </a:p>
          <a:p>
            <a:r>
              <a:rPr lang="en-US" sz="2000" dirty="0" smtClean="0"/>
              <a:t>This is the type of control that is necessary in a micro-grid.</a:t>
            </a:r>
          </a:p>
          <a:p>
            <a:endParaRPr lang="en-US" sz="2000" dirty="0"/>
          </a:p>
        </p:txBody>
      </p:sp>
    </p:spTree>
    <p:extLst>
      <p:ext uri="{BB962C8B-B14F-4D97-AF65-F5344CB8AC3E}">
        <p14:creationId xmlns:p14="http://schemas.microsoft.com/office/powerpoint/2010/main" val="9088890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micro-grid it is common to find multiple generating </a:t>
            </a:r>
            <a:r>
              <a:rPr lang="en-US" dirty="0" smtClean="0"/>
              <a:t>units without a central control system, each generator is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3986617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Curves</a:t>
            </a:r>
            <a:endParaRPr lang="en-US" dirty="0"/>
          </a:p>
        </p:txBody>
      </p:sp>
      <p:sp>
        <p:nvSpPr>
          <p:cNvPr id="3" name="Content Placeholder 2"/>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r>
              <a:rPr lang="en-US" dirty="0" smtClean="0"/>
              <a:t>The characteristic of interested is regulated to a lower level as the amount of load increases.</a:t>
            </a:r>
            <a:endParaRPr lang="en-US" dirty="0"/>
          </a:p>
        </p:txBody>
      </p:sp>
    </p:spTree>
    <p:extLst>
      <p:ext uri="{BB962C8B-B14F-4D97-AF65-F5344CB8AC3E}">
        <p14:creationId xmlns:p14="http://schemas.microsoft.com/office/powerpoint/2010/main" val="19225377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0244"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259474"/>
            <a:ext cx="4038600" cy="320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Microgrids is a way to enable benefits of DERs:</a:t>
            </a:r>
          </a:p>
          <a:p>
            <a:pPr lvl="1"/>
            <a:r>
              <a:rPr lang="en-US" dirty="0" smtClean="0"/>
              <a:t>Increase energy efficiency through combined heat and power (CHP)</a:t>
            </a:r>
          </a:p>
          <a:p>
            <a:pPr lvl="1"/>
            <a:r>
              <a:rPr lang="en-US" dirty="0" smtClean="0"/>
              <a:t>Reduce carbon emissions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r>
              <a:rPr lang="en-US" dirty="0" smtClean="0"/>
              <a:t>Challenge of controlling large number of DER can be addressed by microgrids. Microgrids coordinate DERs in a decentralized way reducing the control burden on the grid.</a:t>
            </a:r>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spTree>
    <p:extLst>
      <p:ext uri="{BB962C8B-B14F-4D97-AF65-F5344CB8AC3E}">
        <p14:creationId xmlns:p14="http://schemas.microsoft.com/office/powerpoint/2010/main" val="6486592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42156"/>
            <a:ext cx="4038600" cy="32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0548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there is a microgrid with a single generator then voltage control is achieved in the traditionally manner.</a:t>
            </a:r>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r>
              <a:rPr lang="en-US" dirty="0" smtClean="0"/>
              <a:t>If 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71</a:t>
            </a:fld>
            <a:endParaRPr lang="en-US"/>
          </a:p>
        </p:txBody>
      </p:sp>
    </p:spTree>
    <p:extLst>
      <p:ext uri="{BB962C8B-B14F-4D97-AF65-F5344CB8AC3E}">
        <p14:creationId xmlns:p14="http://schemas.microsoft.com/office/powerpoint/2010/main" val="1690429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 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Connected mode:</a:t>
            </a:r>
          </a:p>
          <a:p>
            <a:pPr lvl="1"/>
            <a:r>
              <a:rPr lang="en-US" dirty="0" smtClean="0"/>
              <a:t>Specify DER power output for specific objective (e.g. peak shaving, maximize renewables, minimize fuel costs)</a:t>
            </a:r>
          </a:p>
          <a:p>
            <a:pPr lvl="1"/>
            <a:r>
              <a:rPr lang="en-US" dirty="0" smtClean="0"/>
              <a:t>Consider limitations of DERs</a:t>
            </a:r>
          </a:p>
          <a:p>
            <a:pPr lvl="1"/>
            <a:r>
              <a:rPr lang="en-US" dirty="0" smtClean="0"/>
              <a:t>Main grid to provide difference</a:t>
            </a:r>
          </a:p>
          <a:p>
            <a:pPr lvl="1"/>
            <a:r>
              <a:rPr lang="en-US" dirty="0" smtClean="0"/>
              <a:t>Manage settings of DER in preparation to transition to isolated mode</a:t>
            </a:r>
          </a:p>
          <a:p>
            <a:pPr lvl="1"/>
            <a:endParaRPr lang="en-US" dirty="0"/>
          </a:p>
          <a:p>
            <a:r>
              <a:rPr lang="en-US" dirty="0" smtClean="0"/>
              <a:t>Isolated mode: </a:t>
            </a:r>
          </a:p>
          <a:p>
            <a:pPr lvl="1"/>
            <a:r>
              <a:rPr lang="en-US" dirty="0" smtClean="0"/>
              <a:t>Power balance to be met by microgrid resources (no main grid contribution)</a:t>
            </a:r>
          </a:p>
          <a:p>
            <a:pPr lvl="1"/>
            <a:r>
              <a:rPr lang="en-US" dirty="0" smtClean="0"/>
              <a:t>Provide power to sensitive loads, use non-sensitive load to help balance the microgrid</a:t>
            </a:r>
          </a:p>
          <a:p>
            <a:pPr lvl="1"/>
            <a:r>
              <a:rPr lang="en-US" dirty="0" smtClean="0"/>
              <a:t>Enable reconnection to main grid after restoration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72</a:t>
            </a:fld>
            <a:endParaRPr lang="en-US"/>
          </a:p>
        </p:txBody>
      </p:sp>
    </p:spTree>
    <p:extLst>
      <p:ext uri="{BB962C8B-B14F-4D97-AF65-F5344CB8AC3E}">
        <p14:creationId xmlns:p14="http://schemas.microsoft.com/office/powerpoint/2010/main" val="23392996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73</a:t>
            </a:fld>
            <a:endParaRPr lang="en-US"/>
          </a:p>
        </p:txBody>
      </p:sp>
    </p:spTree>
    <p:extLst>
      <p:ext uri="{BB962C8B-B14F-4D97-AF65-F5344CB8AC3E}">
        <p14:creationId xmlns:p14="http://schemas.microsoft.com/office/powerpoint/2010/main" val="37697624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2379"/>
            <a:ext cx="7027676"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74</a:t>
            </a:fld>
            <a:endParaRPr lang="en-US"/>
          </a:p>
        </p:txBody>
      </p:sp>
    </p:spTree>
    <p:extLst>
      <p:ext uri="{BB962C8B-B14F-4D97-AF65-F5344CB8AC3E}">
        <p14:creationId xmlns:p14="http://schemas.microsoft.com/office/powerpoint/2010/main" val="10154040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central controller</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600200"/>
            <a:ext cx="79343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75</a:t>
            </a:fld>
            <a:endParaRPr lang="en-US"/>
          </a:p>
        </p:txBody>
      </p:sp>
    </p:spTree>
    <p:extLst>
      <p:ext uri="{BB962C8B-B14F-4D97-AF65-F5344CB8AC3E}">
        <p14:creationId xmlns:p14="http://schemas.microsoft.com/office/powerpoint/2010/main" val="6241192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76</a:t>
            </a:fld>
            <a:endParaRPr lang="en-US"/>
          </a:p>
        </p:txBody>
      </p:sp>
    </p:spTree>
    <p:extLst>
      <p:ext uri="{BB962C8B-B14F-4D97-AF65-F5344CB8AC3E}">
        <p14:creationId xmlns:p14="http://schemas.microsoft.com/office/powerpoint/2010/main" val="31907406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architecture for microgrids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r>
              <a:rPr lang="en-US" dirty="0" smtClean="0"/>
              <a:t>Distribution network operator (DNO)</a:t>
            </a:r>
          </a:p>
          <a:p>
            <a:r>
              <a:rPr lang="en-US" dirty="0" smtClean="0"/>
              <a:t>Market operator (MO)</a:t>
            </a:r>
          </a:p>
          <a:p>
            <a:r>
              <a:rPr lang="en-US" dirty="0" smtClean="0"/>
              <a:t>Microgrid central controller (MCC)</a:t>
            </a:r>
          </a:p>
          <a:p>
            <a:r>
              <a:rPr lang="en-US" dirty="0" smtClean="0"/>
              <a:t>Local controllers associated with individual DER</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95" y="1713689"/>
            <a:ext cx="4181133"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6" name="Slide Number Placeholder 5"/>
          <p:cNvSpPr>
            <a:spLocks noGrp="1"/>
          </p:cNvSpPr>
          <p:nvPr>
            <p:ph type="sldNum" sz="quarter" idx="12"/>
          </p:nvPr>
        </p:nvSpPr>
        <p:spPr/>
        <p:txBody>
          <a:bodyPr/>
          <a:lstStyle/>
          <a:p>
            <a:pPr>
              <a:defRPr/>
            </a:pPr>
            <a:fld id="{0B7F4CC6-FBC2-401F-B47B-6E15E8F7CDF0}" type="slidenum">
              <a:rPr lang="en-US" smtClean="0"/>
              <a:pPr>
                <a:defRPr/>
              </a:pPr>
              <a:t>77</a:t>
            </a:fld>
            <a:endParaRPr lang="en-US"/>
          </a:p>
        </p:txBody>
      </p:sp>
    </p:spTree>
    <p:extLst>
      <p:ext uri="{BB962C8B-B14F-4D97-AF65-F5344CB8AC3E}">
        <p14:creationId xmlns:p14="http://schemas.microsoft.com/office/powerpoint/2010/main" val="3713510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78</a:t>
            </a:fld>
            <a:endParaRPr lang="en-US"/>
          </a:p>
        </p:txBody>
      </p:sp>
    </p:spTree>
    <p:extLst>
      <p:ext uri="{BB962C8B-B14F-4D97-AF65-F5344CB8AC3E}">
        <p14:creationId xmlns:p14="http://schemas.microsoft.com/office/powerpoint/2010/main" val="26868532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coordination of microgrids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793226" cy="472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79</a:t>
            </a:fld>
            <a:endParaRPr lang="en-US"/>
          </a:p>
        </p:txBody>
      </p:sp>
    </p:spTree>
    <p:extLst>
      <p:ext uri="{BB962C8B-B14F-4D97-AF65-F5344CB8AC3E}">
        <p14:creationId xmlns:p14="http://schemas.microsoft.com/office/powerpoint/2010/main" val="3318185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Consortium for Electricity Reliability Solutions (CERTS) Microgrids</a:t>
            </a:r>
            <a:endParaRPr lang="en-US" dirty="0"/>
          </a:p>
        </p:txBody>
      </p:sp>
      <p:sp>
        <p:nvSpPr>
          <p:cNvPr id="3" name="Content Placeholder 2"/>
          <p:cNvSpPr>
            <a:spLocks noGrp="1"/>
          </p:cNvSpPr>
          <p:nvPr>
            <p:ph idx="1"/>
          </p:nvPr>
        </p:nvSpPr>
        <p:spPr/>
        <p:txBody>
          <a:bodyPr>
            <a:normAutofit lnSpcReduction="10000"/>
          </a:bodyPr>
          <a:lstStyle/>
          <a:p>
            <a:r>
              <a:rPr lang="en-US" dirty="0" smtClean="0"/>
              <a:t>Emphasis on microgrids </a:t>
            </a:r>
            <a:r>
              <a:rPr lang="en-US" dirty="0"/>
              <a:t>that can separate from utility grid during disruption and continue to serve critical local load until grid service is restored</a:t>
            </a:r>
            <a:endParaRPr lang="en-US" dirty="0" smtClean="0"/>
          </a:p>
          <a:p>
            <a:r>
              <a:rPr lang="en-US" dirty="0" smtClean="0"/>
              <a:t>&lt; 2MW peak sites, </a:t>
            </a:r>
          </a:p>
          <a:p>
            <a:r>
              <a:rPr lang="en-US" dirty="0" smtClean="0"/>
              <a:t>No need of costly fast electrical controls</a:t>
            </a:r>
          </a:p>
          <a:p>
            <a:pPr lvl="1"/>
            <a:r>
              <a:rPr lang="en-US" dirty="0" smtClean="0"/>
              <a:t>Droop controllers responding to local voltage and frequency</a:t>
            </a:r>
          </a:p>
          <a:p>
            <a:pPr lvl="1"/>
            <a:r>
              <a:rPr lang="en-US" dirty="0" smtClean="0"/>
              <a:t>Single point of common coupling that does not export power (single controlled load)</a:t>
            </a:r>
          </a:p>
          <a:p>
            <a:r>
              <a:rPr lang="en-US" dirty="0"/>
              <a:t>N</a:t>
            </a:r>
            <a:r>
              <a:rPr lang="en-US" dirty="0" smtClean="0"/>
              <a:t>o single device is essential (robust system)</a:t>
            </a:r>
          </a:p>
          <a:p>
            <a:r>
              <a:rPr lang="en-US" dirty="0" smtClean="0"/>
              <a:t>Design to provide heterogeneous power quality and reliability. Sensitive loads served in island mode during disruption</a:t>
            </a:r>
          </a:p>
          <a:p>
            <a:r>
              <a:rPr lang="en-US" dirty="0" smtClean="0"/>
              <a:t>Generic slow controls, </a:t>
            </a:r>
            <a:r>
              <a:rPr lang="en-US" dirty="0"/>
              <a:t>e</a:t>
            </a:r>
            <a:r>
              <a:rPr lang="en-US" dirty="0" smtClean="0"/>
              <a:t>.g. economic dispatch</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a:t>
            </a:fld>
            <a:endParaRPr lang="en-US"/>
          </a:p>
        </p:txBody>
      </p:sp>
    </p:spTree>
    <p:extLst>
      <p:ext uri="{BB962C8B-B14F-4D97-AF65-F5344CB8AC3E}">
        <p14:creationId xmlns:p14="http://schemas.microsoft.com/office/powerpoint/2010/main" val="17937326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System for Micro-Grids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Transition between interconnected and islanded mode</a:t>
            </a:r>
          </a:p>
          <a:p>
            <a:r>
              <a:rPr lang="en-US" dirty="0" smtClean="0"/>
              <a:t>Short circuit capacity significantly changes between interconnected and islanded mode. Change in protection settings and logics may be needed.</a:t>
            </a:r>
          </a:p>
          <a:p>
            <a:r>
              <a:rPr lang="en-US" dirty="0" smtClean="0"/>
              <a:t>Fault detection may become an issue because low fault current contribution from power electronic based DERs </a:t>
            </a:r>
          </a:p>
          <a:p>
            <a:r>
              <a:rPr lang="en-US" dirty="0" smtClean="0"/>
              <a:t>Protection coordination should be prepared for bi-directional fault current contributions</a:t>
            </a:r>
          </a:p>
          <a:p>
            <a:r>
              <a:rPr lang="en-US" dirty="0" smtClean="0"/>
              <a:t>Redefinition of anti-islanding protection</a:t>
            </a:r>
          </a:p>
          <a:p>
            <a:pPr lvl="1"/>
            <a:r>
              <a:rPr lang="en-US" dirty="0" smtClean="0"/>
              <a:t>In microgrid anti-islanding protection that shuts down DER is not convenient</a:t>
            </a:r>
          </a:p>
          <a:p>
            <a:pPr lvl="1"/>
            <a:r>
              <a:rPr lang="en-US" dirty="0" smtClean="0"/>
              <a:t>Islanding detection relays can be used to trigger transition between grid connected and islanded operation method</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80</a:t>
            </a:fld>
            <a:endParaRPr lang="en-US"/>
          </a:p>
        </p:txBody>
      </p:sp>
    </p:spTree>
    <p:extLst>
      <p:ext uri="{BB962C8B-B14F-4D97-AF65-F5344CB8AC3E}">
        <p14:creationId xmlns:p14="http://schemas.microsoft.com/office/powerpoint/2010/main" val="12647516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10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role of </a:t>
            </a:r>
            <a:r>
              <a:rPr lang="en-US" dirty="0" err="1" smtClean="0"/>
              <a:t>milligrids</a:t>
            </a:r>
            <a:r>
              <a:rPr lang="en-US" dirty="0" smtClean="0"/>
              <a:t>, microgrids, and </a:t>
            </a:r>
            <a:r>
              <a:rPr lang="en-US" dirty="0" err="1" smtClean="0"/>
              <a:t>nanogrids</a:t>
            </a:r>
            <a:endParaRPr lang="en-US" dirty="0"/>
          </a:p>
        </p:txBody>
      </p:sp>
      <p:sp>
        <p:nvSpPr>
          <p:cNvPr id="3" name="Content Placeholder 2"/>
          <p:cNvSpPr>
            <a:spLocks noGrp="1"/>
          </p:cNvSpPr>
          <p:nvPr>
            <p:ph idx="1"/>
          </p:nvPr>
        </p:nvSpPr>
        <p:spPr/>
        <p:txBody>
          <a:bodyPr/>
          <a:lstStyle/>
          <a:p>
            <a:r>
              <a:rPr lang="en-US" dirty="0"/>
              <a:t>R</a:t>
            </a:r>
            <a:r>
              <a:rPr lang="en-US" dirty="0" smtClean="0"/>
              <a:t>adical </a:t>
            </a:r>
            <a:r>
              <a:rPr lang="en-US" dirty="0"/>
              <a:t>reorganization of parts of </a:t>
            </a:r>
            <a:r>
              <a:rPr lang="en-US" dirty="0" smtClean="0"/>
              <a:t>the distribution </a:t>
            </a:r>
            <a:r>
              <a:rPr lang="en-US" dirty="0"/>
              <a:t>network and customer </a:t>
            </a:r>
            <a:r>
              <a:rPr lang="en-US" dirty="0" smtClean="0"/>
              <a:t>sites</a:t>
            </a:r>
          </a:p>
          <a:p>
            <a:r>
              <a:rPr lang="en-US" dirty="0" smtClean="0"/>
              <a:t>New proposed entities: </a:t>
            </a:r>
            <a:r>
              <a:rPr lang="en-US" dirty="0"/>
              <a:t>community grids or </a:t>
            </a:r>
            <a:r>
              <a:rPr lang="en-US" i="1" dirty="0" err="1"/>
              <a:t>milligrids</a:t>
            </a:r>
            <a:r>
              <a:rPr lang="en-US" i="1" dirty="0"/>
              <a:t> </a:t>
            </a:r>
            <a:r>
              <a:rPr lang="en-US" dirty="0"/>
              <a:t>that operate a segment of the </a:t>
            </a:r>
            <a:r>
              <a:rPr lang="en-US" dirty="0" smtClean="0"/>
              <a:t>existing distribution </a:t>
            </a:r>
            <a:r>
              <a:rPr lang="en-US" dirty="0"/>
              <a:t>system, </a:t>
            </a:r>
            <a:r>
              <a:rPr lang="en-US" i="1" dirty="0" smtClean="0"/>
              <a:t>microgrids </a:t>
            </a:r>
            <a:r>
              <a:rPr lang="en-US" dirty="0"/>
              <a:t>which are akin to current customer sites but which have </a:t>
            </a:r>
            <a:r>
              <a:rPr lang="en-US" dirty="0" err="1" smtClean="0"/>
              <a:t>automonous</a:t>
            </a:r>
            <a:r>
              <a:rPr lang="en-US" dirty="0" smtClean="0"/>
              <a:t> control</a:t>
            </a:r>
            <a:r>
              <a:rPr lang="en-US" dirty="0"/>
              <a:t>, and </a:t>
            </a:r>
            <a:r>
              <a:rPr lang="en-US" i="1" dirty="0" err="1"/>
              <a:t>nanogrids</a:t>
            </a:r>
            <a:r>
              <a:rPr lang="en-US" dirty="0"/>
              <a:t>, </a:t>
            </a:r>
            <a:r>
              <a:rPr lang="en-US" dirty="0" smtClean="0"/>
              <a:t>such as </a:t>
            </a:r>
            <a:r>
              <a:rPr lang="en-US" dirty="0"/>
              <a:t>telecom or Ethernet </a:t>
            </a:r>
            <a:r>
              <a:rPr lang="en-US" dirty="0" smtClean="0"/>
              <a:t>networks that currently </a:t>
            </a:r>
            <a:r>
              <a:rPr lang="en-US" dirty="0"/>
              <a:t>distribute power to </a:t>
            </a:r>
            <a:r>
              <a:rPr lang="en-US" dirty="0" smtClean="0"/>
              <a:t>many low-power devices (typically DC with high power </a:t>
            </a:r>
            <a:r>
              <a:rPr lang="en-US" dirty="0"/>
              <a:t>quality and </a:t>
            </a:r>
            <a:r>
              <a:rPr lang="en-US" dirty="0" smtClean="0"/>
              <a:t>reliability).</a:t>
            </a:r>
          </a:p>
          <a:p>
            <a:r>
              <a:rPr lang="en-US" dirty="0"/>
              <a:t>L</a:t>
            </a:r>
            <a:r>
              <a:rPr lang="en-US" dirty="0" smtClean="0"/>
              <a:t>ocal </a:t>
            </a:r>
            <a:r>
              <a:rPr lang="en-US" dirty="0"/>
              <a:t>heterogeneous </a:t>
            </a:r>
            <a:r>
              <a:rPr lang="en-US" dirty="0" smtClean="0"/>
              <a:t>power quality and reliability (PQR) </a:t>
            </a:r>
            <a:r>
              <a:rPr lang="en-US" dirty="0"/>
              <a:t>becomes a possibility</a:t>
            </a:r>
          </a:p>
        </p:txBody>
      </p:sp>
      <p:sp>
        <p:nvSpPr>
          <p:cNvPr id="6" name="Rectangle 5"/>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spTree>
    <p:extLst>
      <p:ext uri="{BB962C8B-B14F-4D97-AF65-F5344CB8AC3E}">
        <p14:creationId xmlns:p14="http://schemas.microsoft.com/office/powerpoint/2010/main" val="4262963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6013</TotalTime>
  <Words>3739</Words>
  <Application>Microsoft Office PowerPoint</Application>
  <PresentationFormat>On-screen Show (4:3)</PresentationFormat>
  <Paragraphs>463</Paragraphs>
  <Slides>81</Slides>
  <Notes>0</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81</vt:i4>
      </vt:variant>
    </vt:vector>
  </HeadingPairs>
  <TitlesOfParts>
    <vt:vector size="85" baseType="lpstr">
      <vt:lpstr>1_Office Theme</vt:lpstr>
      <vt:lpstr>Equation</vt:lpstr>
      <vt:lpstr>Microsoft Equation 3.0</vt:lpstr>
      <vt:lpstr>VISIO</vt:lpstr>
      <vt:lpstr>Substation and Distribution Automation</vt:lpstr>
      <vt:lpstr>Module 10 Overview</vt:lpstr>
      <vt:lpstr>Part 1: Micro-Grid Overview</vt:lpstr>
      <vt:lpstr>Recommended reading</vt:lpstr>
      <vt:lpstr>Distributed energy resources (DER)</vt:lpstr>
      <vt:lpstr>What are microgrids?</vt:lpstr>
      <vt:lpstr>Why microgrids?</vt:lpstr>
      <vt:lpstr>Consortium for Electricity Reliability Solutions (CERTS) Microgrids</vt:lpstr>
      <vt:lpstr>Future role of milligrids, microgrids, and nanogrids</vt:lpstr>
      <vt:lpstr>Milligrids, microgrids, and nanogrids</vt:lpstr>
      <vt:lpstr>Enabling heterogeneous power quality and reliability</vt:lpstr>
      <vt:lpstr>Classification of microgrids</vt:lpstr>
      <vt:lpstr>Microgrid components</vt:lpstr>
      <vt:lpstr>Distributed generation</vt:lpstr>
      <vt:lpstr>Distributed Storage</vt:lpstr>
      <vt:lpstr>Demand response</vt:lpstr>
      <vt:lpstr>Interconnection switch</vt:lpstr>
      <vt:lpstr>Part 2: Micro-Grid Configurations</vt:lpstr>
      <vt:lpstr>Typical topologies</vt:lpstr>
      <vt:lpstr>Microgrids typical topologies</vt:lpstr>
      <vt:lpstr>Local electric power system (EPS) island</vt:lpstr>
      <vt:lpstr>Secondary island</vt:lpstr>
      <vt:lpstr>Lateral island</vt:lpstr>
      <vt:lpstr>Circuit island</vt:lpstr>
      <vt:lpstr>Substation bus island</vt:lpstr>
      <vt:lpstr>Substation island</vt:lpstr>
      <vt:lpstr>Adjacent circuit island</vt:lpstr>
      <vt:lpstr>Information exchange</vt:lpstr>
      <vt:lpstr>Stakeholders</vt:lpstr>
      <vt:lpstr>Part 3: Existing Micro-Girds</vt:lpstr>
      <vt:lpstr>Existing microgrid implementations</vt:lpstr>
      <vt:lpstr>AEP / CERTS microgrid test bed</vt:lpstr>
      <vt:lpstr>AEP / CERTS microgrid test bed</vt:lpstr>
      <vt:lpstr>AEP / CERTS microgrid test bed</vt:lpstr>
      <vt:lpstr>AEP / CERTS microgrid test bed</vt:lpstr>
      <vt:lpstr>Illinois Institute of Technology, USA</vt:lpstr>
      <vt:lpstr>Illinois Institute of Technology, USA</vt:lpstr>
      <vt:lpstr>Santa Rita Jail, California</vt:lpstr>
      <vt:lpstr>Existing microgrid implementations (…cont’d 1)</vt:lpstr>
      <vt:lpstr>Lab microgrid at NTUA, Greece</vt:lpstr>
      <vt:lpstr>Kythnos island, Greece</vt:lpstr>
      <vt:lpstr>MVV Energie, Germany</vt:lpstr>
      <vt:lpstr>Bronsbergen Holiday Park, the Netherlands</vt:lpstr>
      <vt:lpstr>Existing microgrid implementations (…cont’d 2)</vt:lpstr>
      <vt:lpstr>Aichi Microgrid, Japan</vt:lpstr>
      <vt:lpstr>Hachinohe microgrid, Japan</vt:lpstr>
      <vt:lpstr>CRIEPI, Japan</vt:lpstr>
      <vt:lpstr>Sendai, Japan</vt:lpstr>
      <vt:lpstr>Existing microgrid implementations (…cont’d 2)</vt:lpstr>
      <vt:lpstr>Boston Bar IPP and BC Hydro, Canada</vt:lpstr>
      <vt:lpstr>Fortis-Alberta, Canada</vt:lpstr>
      <vt:lpstr>Hydro-Quebec, Canada</vt:lpstr>
      <vt:lpstr>Part 4: Micro-Grid Control</vt:lpstr>
      <vt:lpstr>Micro-Grid Control Issues</vt:lpstr>
      <vt:lpstr>Basic Physics of Micro-Grid Stability</vt:lpstr>
      <vt:lpstr>Frequency Control</vt:lpstr>
      <vt:lpstr>Physical Interpretation of the Swing Equation</vt:lpstr>
      <vt:lpstr>The Swing Equation</vt:lpstr>
      <vt:lpstr>The Swing Equation</vt:lpstr>
      <vt:lpstr>The Swing Equation</vt:lpstr>
      <vt:lpstr>Representation of the Swing Equation</vt:lpstr>
      <vt:lpstr>Representation of the Swing Equation</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Curves</vt:lpstr>
      <vt:lpstr>Droop Curve</vt:lpstr>
      <vt:lpstr>Droop Curve</vt:lpstr>
      <vt:lpstr>Voltage Control</vt:lpstr>
      <vt:lpstr>Power/Energy management objectives</vt:lpstr>
      <vt:lpstr>Central Control</vt:lpstr>
      <vt:lpstr>Power/energy management</vt:lpstr>
      <vt:lpstr>Microgrid central controller</vt:lpstr>
      <vt:lpstr>Hierarchical Control</vt:lpstr>
      <vt:lpstr>Hierarchical architecture for microgrids</vt:lpstr>
      <vt:lpstr>Decentralized Control</vt:lpstr>
      <vt:lpstr>Decentralized coordination of microgrids</vt:lpstr>
      <vt:lpstr>Protection System for Micro-Grids</vt:lpstr>
      <vt:lpstr>Module 10 Concluding Comments</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Staff</dc:creator>
  <cp:lastModifiedBy>Marcelo A Elizondo</cp:lastModifiedBy>
  <cp:revision>132</cp:revision>
  <dcterms:created xsi:type="dcterms:W3CDTF">2011-09-15T16:25:35Z</dcterms:created>
  <dcterms:modified xsi:type="dcterms:W3CDTF">2011-12-14T17:00:08Z</dcterms:modified>
</cp:coreProperties>
</file>